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9" r:id="rId2"/>
    <p:sldId id="260" r:id="rId3"/>
    <p:sldId id="261" r:id="rId4"/>
    <p:sldId id="256" r:id="rId5"/>
    <p:sldId id="262" r:id="rId6"/>
    <p:sldId id="263" r:id="rId7"/>
    <p:sldId id="257" r:id="rId8"/>
    <p:sldId id="264" r:id="rId9"/>
    <p:sldId id="258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D5CB00-8CE6-4F77-B359-35C09816F064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4C246-4A8C-4296-8771-AF94DC76A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616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4C246-4A8C-4296-8771-AF94DC76A39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322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58C1-7692-4636-85CE-2485544B0F55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FCBA-C1E7-4F7C-8DFD-82671D975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7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58C1-7692-4636-85CE-2485544B0F55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FCBA-C1E7-4F7C-8DFD-82671D975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22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58C1-7692-4636-85CE-2485544B0F55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FCBA-C1E7-4F7C-8DFD-82671D975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876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58C1-7692-4636-85CE-2485544B0F55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FCBA-C1E7-4F7C-8DFD-82671D975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32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58C1-7692-4636-85CE-2485544B0F55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FCBA-C1E7-4F7C-8DFD-82671D975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790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58C1-7692-4636-85CE-2485544B0F55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FCBA-C1E7-4F7C-8DFD-82671D975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780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58C1-7692-4636-85CE-2485544B0F55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FCBA-C1E7-4F7C-8DFD-82671D975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25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58C1-7692-4636-85CE-2485544B0F55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FCBA-C1E7-4F7C-8DFD-82671D975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61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58C1-7692-4636-85CE-2485544B0F55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FCBA-C1E7-4F7C-8DFD-82671D975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48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58C1-7692-4636-85CE-2485544B0F55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FCBA-C1E7-4F7C-8DFD-82671D975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058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58C1-7692-4636-85CE-2485544B0F55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FCBA-C1E7-4F7C-8DFD-82671D975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36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E58C1-7692-4636-85CE-2485544B0F55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FCBA-C1E7-4F7C-8DFD-82671D975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337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2852936"/>
            <a:ext cx="48245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Connotation:</a:t>
            </a:r>
          </a:p>
          <a:p>
            <a:endParaRPr lang="en-CA" sz="2400" dirty="0" smtClean="0"/>
          </a:p>
          <a:p>
            <a:endParaRPr lang="en-CA" sz="2400" dirty="0"/>
          </a:p>
          <a:p>
            <a:r>
              <a:rPr lang="en-CA" sz="2400" dirty="0" smtClean="0"/>
              <a:t>Denotation: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75556" y="610559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800" b="1" dirty="0" smtClean="0">
                <a:latin typeface="Arial Narrow" panose="020B0606020202030204" pitchFamily="34" charset="0"/>
              </a:rPr>
              <a:t>Looking for CONNOTATION in POETRY</a:t>
            </a:r>
            <a:endParaRPr lang="en-US" sz="48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01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213" y="404664"/>
            <a:ext cx="8994932" cy="6186309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en-CA" b="1" dirty="0" smtClean="0"/>
              <a:t>O CAPTAIN! my Captain!</a:t>
            </a:r>
            <a:endParaRPr lang="en-CA" b="1" dirty="0" smtClean="0"/>
          </a:p>
          <a:p>
            <a:r>
              <a:rPr lang="en-CA" dirty="0" smtClean="0"/>
              <a:t>O CAPTAIN! my Captain! our fearful trip is done;</a:t>
            </a:r>
            <a:br>
              <a:rPr lang="en-CA" dirty="0" smtClean="0"/>
            </a:br>
            <a:r>
              <a:rPr lang="en-CA" dirty="0" smtClean="0"/>
              <a:t>The ship has </a:t>
            </a:r>
            <a:r>
              <a:rPr lang="en-CA" dirty="0" err="1" smtClean="0"/>
              <a:t>weather'd</a:t>
            </a:r>
            <a:r>
              <a:rPr lang="en-CA" dirty="0" smtClean="0"/>
              <a:t> every rack, the prize we sought is won;</a:t>
            </a:r>
            <a:br>
              <a:rPr lang="en-CA" dirty="0" smtClean="0"/>
            </a:br>
            <a:r>
              <a:rPr lang="en-CA" dirty="0" smtClean="0"/>
              <a:t>The port is near, the bells I hear, the people all exulting,</a:t>
            </a:r>
            <a:br>
              <a:rPr lang="en-CA" dirty="0" smtClean="0"/>
            </a:br>
            <a:r>
              <a:rPr lang="en-CA" dirty="0" smtClean="0"/>
              <a:t>While follow eyes the steady keel, the vessel grim and daring:</a:t>
            </a:r>
            <a:br>
              <a:rPr lang="en-CA" dirty="0" smtClean="0"/>
            </a:br>
            <a:r>
              <a:rPr lang="en-CA" dirty="0" smtClean="0"/>
              <a:t>But O heart! heart! heart!</a:t>
            </a:r>
            <a:br>
              <a:rPr lang="en-CA" dirty="0" smtClean="0"/>
            </a:br>
            <a:r>
              <a:rPr lang="en-CA" dirty="0" smtClean="0"/>
              <a:t>O the bleeding drops of red,</a:t>
            </a:r>
            <a:br>
              <a:rPr lang="en-CA" dirty="0" smtClean="0"/>
            </a:br>
            <a:r>
              <a:rPr lang="en-CA" dirty="0" smtClean="0"/>
              <a:t>Where on the deck my Captain lies,</a:t>
            </a:r>
            <a:br>
              <a:rPr lang="en-CA" dirty="0" smtClean="0"/>
            </a:br>
            <a:r>
              <a:rPr lang="en-CA" dirty="0" smtClean="0"/>
              <a:t>Fallen cold and dead.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O Captain! my Captain! rise up and hear the bells;</a:t>
            </a:r>
            <a:br>
              <a:rPr lang="en-CA" dirty="0" smtClean="0"/>
            </a:br>
            <a:r>
              <a:rPr lang="en-CA" dirty="0" smtClean="0"/>
              <a:t>Rise up--for you the flag is flung--for you the bugle trills; 10</a:t>
            </a:r>
            <a:br>
              <a:rPr lang="en-CA" dirty="0" smtClean="0"/>
            </a:br>
            <a:r>
              <a:rPr lang="en-CA" dirty="0" smtClean="0"/>
              <a:t>For you bouquets and </a:t>
            </a:r>
            <a:r>
              <a:rPr lang="en-CA" dirty="0" err="1" smtClean="0"/>
              <a:t>ribbon'd</a:t>
            </a:r>
            <a:r>
              <a:rPr lang="en-CA" dirty="0" smtClean="0"/>
              <a:t> wreaths--for you the shores a-crowding;</a:t>
            </a:r>
            <a:br>
              <a:rPr lang="en-CA" dirty="0" smtClean="0"/>
            </a:br>
            <a:r>
              <a:rPr lang="en-CA" dirty="0" smtClean="0"/>
              <a:t>For you they call, the swaying mass, their eager faces turning;</a:t>
            </a:r>
            <a:br>
              <a:rPr lang="en-CA" dirty="0" smtClean="0"/>
            </a:br>
            <a:r>
              <a:rPr lang="en-CA" dirty="0" smtClean="0"/>
              <a:t>Here Captain! dear father!</a:t>
            </a:r>
            <a:br>
              <a:rPr lang="en-CA" dirty="0" smtClean="0"/>
            </a:br>
            <a:r>
              <a:rPr lang="en-CA" dirty="0" smtClean="0"/>
              <a:t>This arm beneath your head;</a:t>
            </a:r>
            <a:br>
              <a:rPr lang="en-CA" dirty="0" smtClean="0"/>
            </a:br>
            <a:r>
              <a:rPr lang="en-CA" dirty="0" smtClean="0"/>
              <a:t>It is some dream that on the deck,</a:t>
            </a:r>
            <a:br>
              <a:rPr lang="en-CA" dirty="0" smtClean="0"/>
            </a:br>
            <a:r>
              <a:rPr lang="en-CA" dirty="0" smtClean="0"/>
              <a:t>You've fallen cold and dead.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My Captain does not answer, his lips are pale and still;</a:t>
            </a:r>
            <a:br>
              <a:rPr lang="en-CA" dirty="0" smtClean="0"/>
            </a:br>
            <a:r>
              <a:rPr lang="en-CA" dirty="0" smtClean="0"/>
              <a:t>My father does not feel my arm, he has no pulse nor will;</a:t>
            </a:r>
            <a:br>
              <a:rPr lang="en-CA" dirty="0" smtClean="0"/>
            </a:br>
            <a:r>
              <a:rPr lang="en-CA" dirty="0" smtClean="0"/>
              <a:t>The ship is </a:t>
            </a:r>
            <a:r>
              <a:rPr lang="en-CA" dirty="0" err="1" smtClean="0"/>
              <a:t>anchor'd</a:t>
            </a:r>
            <a:r>
              <a:rPr lang="en-CA" dirty="0" smtClean="0"/>
              <a:t> safe and sound, its voyage closed and done;</a:t>
            </a:r>
            <a:br>
              <a:rPr lang="en-CA" dirty="0" smtClean="0"/>
            </a:br>
            <a:r>
              <a:rPr lang="en-CA" dirty="0" smtClean="0"/>
              <a:t>From fearful trip, the victor ship, comes in with object won; 20</a:t>
            </a:r>
            <a:br>
              <a:rPr lang="en-CA" dirty="0" smtClean="0"/>
            </a:br>
            <a:r>
              <a:rPr lang="en-CA" dirty="0" smtClean="0"/>
              <a:t>Exult, O shores, and ring, O bells!</a:t>
            </a:r>
            <a:br>
              <a:rPr lang="en-CA" dirty="0" smtClean="0"/>
            </a:br>
            <a:r>
              <a:rPr lang="en-CA" dirty="0" smtClean="0"/>
              <a:t>But I, with mournful tread,</a:t>
            </a:r>
            <a:br>
              <a:rPr lang="en-CA" dirty="0" smtClean="0"/>
            </a:br>
            <a:r>
              <a:rPr lang="en-CA" dirty="0" smtClean="0"/>
              <a:t>Walk the deck my Captain lies,</a:t>
            </a:r>
            <a:br>
              <a:rPr lang="en-CA" dirty="0" smtClean="0"/>
            </a:br>
            <a:r>
              <a:rPr lang="en-CA" dirty="0" smtClean="0"/>
              <a:t>Fallen cold and dead. </a:t>
            </a:r>
          </a:p>
          <a:p>
            <a:endParaRPr lang="en-CA" dirty="0"/>
          </a:p>
          <a:p>
            <a:r>
              <a:rPr lang="en-CA" dirty="0" smtClean="0"/>
              <a:t>- Walt Whitman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60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044" y="271914"/>
            <a:ext cx="9067956" cy="6186309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en-CA" b="1" dirty="0" smtClean="0"/>
              <a:t>Ode to Autumn</a:t>
            </a:r>
          </a:p>
          <a:p>
            <a:r>
              <a:rPr lang="en-CA" dirty="0" smtClean="0"/>
              <a:t>Season of mists and mellow fruitfulness,</a:t>
            </a:r>
            <a:br>
              <a:rPr lang="en-CA" dirty="0" smtClean="0"/>
            </a:br>
            <a:r>
              <a:rPr lang="en-CA" dirty="0" smtClean="0"/>
              <a:t>Close bosom-friend of the maturing sun;</a:t>
            </a:r>
            <a:br>
              <a:rPr lang="en-CA" dirty="0" smtClean="0"/>
            </a:br>
            <a:r>
              <a:rPr lang="en-CA" dirty="0" smtClean="0"/>
              <a:t>Conspiring with him how to load and bless</a:t>
            </a:r>
            <a:br>
              <a:rPr lang="en-CA" dirty="0" smtClean="0"/>
            </a:br>
            <a:r>
              <a:rPr lang="en-CA" dirty="0" smtClean="0"/>
              <a:t>With fruit the vines that round the thatch-eaves run;</a:t>
            </a:r>
            <a:br>
              <a:rPr lang="en-CA" dirty="0" smtClean="0"/>
            </a:br>
            <a:r>
              <a:rPr lang="en-CA" dirty="0" smtClean="0"/>
              <a:t>To bend with apples the mossed cottage-trees,</a:t>
            </a:r>
            <a:br>
              <a:rPr lang="en-CA" dirty="0" smtClean="0"/>
            </a:br>
            <a:r>
              <a:rPr lang="en-CA" dirty="0" smtClean="0"/>
              <a:t>And fill all fruit with ripeness to the core;</a:t>
            </a:r>
            <a:br>
              <a:rPr lang="en-CA" dirty="0" smtClean="0"/>
            </a:br>
            <a:r>
              <a:rPr lang="en-CA" dirty="0" smtClean="0"/>
              <a:t>To swell the gourd, and plump the hazel shells</a:t>
            </a:r>
            <a:br>
              <a:rPr lang="en-CA" dirty="0" smtClean="0"/>
            </a:br>
            <a:r>
              <a:rPr lang="en-CA" dirty="0" smtClean="0"/>
              <a:t>With a sweet kernel; to set budding more,</a:t>
            </a:r>
            <a:br>
              <a:rPr lang="en-CA" dirty="0" smtClean="0"/>
            </a:br>
            <a:r>
              <a:rPr lang="en-CA" dirty="0" smtClean="0"/>
              <a:t>And still more, later flowers for the bees,</a:t>
            </a:r>
            <a:br>
              <a:rPr lang="en-CA" dirty="0" smtClean="0"/>
            </a:br>
            <a:r>
              <a:rPr lang="en-CA" dirty="0" smtClean="0"/>
              <a:t>Until they think warm days will never cease,</a:t>
            </a:r>
            <a:br>
              <a:rPr lang="en-CA" dirty="0" smtClean="0"/>
            </a:br>
            <a:r>
              <a:rPr lang="en-CA" dirty="0" smtClean="0"/>
              <a:t>For Summer has o'er-brimmed their clammy cell.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Who hath not seen thee oft amid thy store?</a:t>
            </a:r>
            <a:br>
              <a:rPr lang="en-CA" dirty="0" smtClean="0"/>
            </a:br>
            <a:r>
              <a:rPr lang="en-CA" dirty="0" smtClean="0"/>
              <a:t>Sometimes whoever seeks abroad may find</a:t>
            </a:r>
            <a:br>
              <a:rPr lang="en-CA" dirty="0" smtClean="0"/>
            </a:br>
            <a:r>
              <a:rPr lang="en-CA" dirty="0" smtClean="0"/>
              <a:t>Thee sitting careless on a granary floor,</a:t>
            </a:r>
            <a:br>
              <a:rPr lang="en-CA" dirty="0" smtClean="0"/>
            </a:br>
            <a:r>
              <a:rPr lang="en-CA" dirty="0" smtClean="0"/>
              <a:t>Thy hair soft-lifted by the winnowing wind;</a:t>
            </a:r>
            <a:br>
              <a:rPr lang="en-CA" dirty="0" smtClean="0"/>
            </a:br>
            <a:r>
              <a:rPr lang="en-CA" dirty="0" smtClean="0"/>
              <a:t>Or on a half-reaped furrow sound asleep,</a:t>
            </a:r>
            <a:br>
              <a:rPr lang="en-CA" dirty="0" smtClean="0"/>
            </a:br>
            <a:r>
              <a:rPr lang="en-CA" dirty="0" smtClean="0"/>
              <a:t>Drowsed with the fume of poppies, while thy hook</a:t>
            </a:r>
            <a:br>
              <a:rPr lang="en-CA" dirty="0" smtClean="0"/>
            </a:br>
            <a:r>
              <a:rPr lang="en-CA" dirty="0" smtClean="0"/>
              <a:t>Spares the next swath and all its twined flowers;</a:t>
            </a:r>
            <a:br>
              <a:rPr lang="en-CA" dirty="0" smtClean="0"/>
            </a:br>
            <a:r>
              <a:rPr lang="en-CA" dirty="0" smtClean="0"/>
              <a:t>And sometimes like a gleaner thou dost keep</a:t>
            </a:r>
            <a:br>
              <a:rPr lang="en-CA" dirty="0" smtClean="0"/>
            </a:br>
            <a:r>
              <a:rPr lang="en-CA" dirty="0" smtClean="0"/>
              <a:t>Steady thy laden head across a brook;</a:t>
            </a:r>
            <a:br>
              <a:rPr lang="en-CA" dirty="0" smtClean="0"/>
            </a:br>
            <a:r>
              <a:rPr lang="en-CA" dirty="0" smtClean="0"/>
              <a:t>Or by a cider-press, with patient look,</a:t>
            </a:r>
            <a:br>
              <a:rPr lang="en-CA" dirty="0" smtClean="0"/>
            </a:br>
            <a:r>
              <a:rPr lang="en-CA" dirty="0" smtClean="0"/>
              <a:t>Thou </a:t>
            </a:r>
            <a:r>
              <a:rPr lang="en-CA" dirty="0" err="1" smtClean="0"/>
              <a:t>watchest</a:t>
            </a:r>
            <a:r>
              <a:rPr lang="en-CA" dirty="0" smtClean="0"/>
              <a:t> the last </a:t>
            </a:r>
            <a:r>
              <a:rPr lang="en-CA" dirty="0" err="1" smtClean="0"/>
              <a:t>oozings</a:t>
            </a:r>
            <a:r>
              <a:rPr lang="en-CA" dirty="0" smtClean="0"/>
              <a:t>, hours by hours.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Where are the songs of Spring? Ay, where are they?</a:t>
            </a:r>
            <a:br>
              <a:rPr lang="en-CA" dirty="0" smtClean="0"/>
            </a:br>
            <a:r>
              <a:rPr lang="en-CA" dirty="0" smtClean="0"/>
              <a:t>Think not of them, thou hast thy music too,---</a:t>
            </a:r>
            <a:br>
              <a:rPr lang="en-CA" dirty="0" smtClean="0"/>
            </a:br>
            <a:r>
              <a:rPr lang="en-CA" dirty="0" smtClean="0"/>
              <a:t>While barred clouds bloom the soft-dying day,</a:t>
            </a:r>
            <a:br>
              <a:rPr lang="en-CA" dirty="0" smtClean="0"/>
            </a:br>
            <a:r>
              <a:rPr lang="en-CA" dirty="0" smtClean="0"/>
              <a:t>And touch the stubble-plains with rosy hue;</a:t>
            </a:r>
            <a:br>
              <a:rPr lang="en-CA" dirty="0" smtClean="0"/>
            </a:br>
            <a:r>
              <a:rPr lang="en-CA" dirty="0" smtClean="0"/>
              <a:t>Then in a </a:t>
            </a:r>
            <a:r>
              <a:rPr lang="en-CA" dirty="0" err="1" smtClean="0"/>
              <a:t>wailful</a:t>
            </a:r>
            <a:r>
              <a:rPr lang="en-CA" dirty="0" smtClean="0"/>
              <a:t> choir, the small gnats mourn</a:t>
            </a:r>
            <a:br>
              <a:rPr lang="en-CA" dirty="0" smtClean="0"/>
            </a:br>
            <a:r>
              <a:rPr lang="en-CA" dirty="0" smtClean="0"/>
              <a:t>Among the river </a:t>
            </a:r>
            <a:r>
              <a:rPr lang="en-CA" dirty="0" err="1" smtClean="0"/>
              <a:t>sallows</a:t>
            </a:r>
            <a:r>
              <a:rPr lang="en-CA" dirty="0" smtClean="0"/>
              <a:t>, borne aloft</a:t>
            </a:r>
            <a:br>
              <a:rPr lang="en-CA" dirty="0" smtClean="0"/>
            </a:br>
            <a:r>
              <a:rPr lang="en-CA" dirty="0" smtClean="0"/>
              <a:t>Or sinking as the light wind lives or dies;</a:t>
            </a:r>
            <a:br>
              <a:rPr lang="en-CA" dirty="0" smtClean="0"/>
            </a:br>
            <a:r>
              <a:rPr lang="en-CA" dirty="0" smtClean="0"/>
              <a:t>And full-grown lambs loud bleat from hilly bourn;</a:t>
            </a:r>
            <a:br>
              <a:rPr lang="en-CA" dirty="0" smtClean="0"/>
            </a:br>
            <a:r>
              <a:rPr lang="en-CA" dirty="0" smtClean="0"/>
              <a:t>Hedge-crickets sing; and now with treble soft</a:t>
            </a:r>
            <a:br>
              <a:rPr lang="en-CA" dirty="0" smtClean="0"/>
            </a:br>
            <a:r>
              <a:rPr lang="en-CA" dirty="0" smtClean="0"/>
              <a:t>The redbreast whistles from a garden-croft,</a:t>
            </a:r>
            <a:br>
              <a:rPr lang="en-CA" dirty="0" smtClean="0"/>
            </a:br>
            <a:r>
              <a:rPr lang="en-CA" dirty="0" smtClean="0"/>
              <a:t>And gathering swallows twitter in the skies. </a:t>
            </a:r>
          </a:p>
          <a:p>
            <a:endParaRPr lang="en-CA" dirty="0"/>
          </a:p>
          <a:p>
            <a:r>
              <a:rPr lang="en-CA" dirty="0" smtClean="0"/>
              <a:t>- John Keats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35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980728"/>
            <a:ext cx="9073008" cy="4801314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en-CA" b="1" dirty="0" smtClean="0"/>
              <a:t>The Last Wolf</a:t>
            </a:r>
          </a:p>
          <a:p>
            <a:r>
              <a:rPr lang="en-CA" dirty="0" smtClean="0"/>
              <a:t>The last wolf hurried toward me</a:t>
            </a:r>
          </a:p>
          <a:p>
            <a:r>
              <a:rPr lang="en-CA" dirty="0" smtClean="0"/>
              <a:t>through the ruined city</a:t>
            </a:r>
          </a:p>
          <a:p>
            <a:r>
              <a:rPr lang="en-CA" dirty="0" smtClean="0"/>
              <a:t>and I heard his baying echoes</a:t>
            </a:r>
          </a:p>
          <a:p>
            <a:r>
              <a:rPr lang="en-CA" dirty="0" smtClean="0"/>
              <a:t>down the steep smashed warrens</a:t>
            </a:r>
          </a:p>
          <a:p>
            <a:r>
              <a:rPr lang="en-CA" dirty="0" smtClean="0"/>
              <a:t>of Montgomery Street and past</a:t>
            </a:r>
          </a:p>
          <a:p>
            <a:r>
              <a:rPr lang="en-CA" dirty="0" smtClean="0"/>
              <a:t>the ruby-crowned </a:t>
            </a:r>
            <a:r>
              <a:rPr lang="en-CA" dirty="0" err="1" smtClean="0"/>
              <a:t>highrises</a:t>
            </a:r>
            <a:endParaRPr lang="en-CA" dirty="0" smtClean="0"/>
          </a:p>
          <a:p>
            <a:r>
              <a:rPr lang="en-CA" dirty="0" smtClean="0"/>
              <a:t>left standing</a:t>
            </a:r>
          </a:p>
          <a:p>
            <a:r>
              <a:rPr lang="en-CA" dirty="0" smtClean="0"/>
              <a:t>their lighted elevators useless</a:t>
            </a:r>
          </a:p>
          <a:p>
            <a:endParaRPr lang="en-CA" dirty="0" smtClean="0"/>
          </a:p>
          <a:p>
            <a:r>
              <a:rPr lang="en-CA" dirty="0" smtClean="0"/>
              <a:t>Passing the flicking red and green</a:t>
            </a:r>
          </a:p>
          <a:p>
            <a:r>
              <a:rPr lang="en-CA" dirty="0" smtClean="0"/>
              <a:t>of traffic signals</a:t>
            </a:r>
          </a:p>
          <a:p>
            <a:r>
              <a:rPr lang="en-CA" dirty="0" smtClean="0"/>
              <a:t>baying his way eastward</a:t>
            </a:r>
          </a:p>
          <a:p>
            <a:r>
              <a:rPr lang="en-CA" dirty="0" smtClean="0"/>
              <a:t>in the mystery of his wild loping gait</a:t>
            </a:r>
          </a:p>
          <a:p>
            <a:r>
              <a:rPr lang="en-CA" dirty="0" smtClean="0"/>
              <a:t>closer the sounds in the deadly night</a:t>
            </a:r>
          </a:p>
          <a:p>
            <a:r>
              <a:rPr lang="en-CA" dirty="0" smtClean="0"/>
              <a:t>through clutter and rubble of quiet blocks</a:t>
            </a:r>
          </a:p>
          <a:p>
            <a:r>
              <a:rPr lang="en-CA" dirty="0" smtClean="0"/>
              <a:t>I hear his voice ascending the hill</a:t>
            </a:r>
          </a:p>
          <a:p>
            <a:r>
              <a:rPr lang="en-CA" dirty="0" smtClean="0"/>
              <a:t>and at last his low whine as he came</a:t>
            </a:r>
          </a:p>
          <a:p>
            <a:r>
              <a:rPr lang="en-CA" dirty="0" smtClean="0"/>
              <a:t>floor by empty floor to the room</a:t>
            </a:r>
          </a:p>
          <a:p>
            <a:r>
              <a:rPr lang="en-CA" dirty="0" smtClean="0"/>
              <a:t>where I sat</a:t>
            </a:r>
          </a:p>
          <a:p>
            <a:r>
              <a:rPr lang="en-CA" dirty="0" smtClean="0"/>
              <a:t>in my narrow bed looking west, waiting</a:t>
            </a:r>
          </a:p>
          <a:p>
            <a:r>
              <a:rPr lang="en-CA" dirty="0" smtClean="0"/>
              <a:t>I heard him snuffle at the door and</a:t>
            </a:r>
          </a:p>
          <a:p>
            <a:r>
              <a:rPr lang="en-CA" dirty="0" smtClean="0"/>
              <a:t>I watched</a:t>
            </a:r>
          </a:p>
          <a:p>
            <a:endParaRPr lang="en-CA" dirty="0" smtClean="0"/>
          </a:p>
          <a:p>
            <a:r>
              <a:rPr lang="en-CA" dirty="0" smtClean="0"/>
              <a:t>He trotted across the floor</a:t>
            </a:r>
          </a:p>
          <a:p>
            <a:r>
              <a:rPr lang="en-CA" dirty="0" smtClean="0"/>
              <a:t>he laid his long gray muzzle</a:t>
            </a:r>
          </a:p>
          <a:p>
            <a:r>
              <a:rPr lang="en-CA" dirty="0" smtClean="0"/>
              <a:t>on the spare white spread</a:t>
            </a:r>
          </a:p>
          <a:p>
            <a:r>
              <a:rPr lang="en-CA" dirty="0" smtClean="0"/>
              <a:t>and his eyes burned yellow</a:t>
            </a:r>
          </a:p>
          <a:p>
            <a:r>
              <a:rPr lang="en-CA" dirty="0" smtClean="0"/>
              <a:t>his small dotted eyebrows quivered</a:t>
            </a:r>
          </a:p>
          <a:p>
            <a:endParaRPr lang="en-CA" dirty="0" smtClean="0"/>
          </a:p>
          <a:p>
            <a:r>
              <a:rPr lang="en-CA" dirty="0" smtClean="0"/>
              <a:t>Yes, I said.</a:t>
            </a:r>
          </a:p>
          <a:p>
            <a:r>
              <a:rPr lang="en-CA" dirty="0" smtClean="0"/>
              <a:t>I know what they have done.</a:t>
            </a:r>
          </a:p>
          <a:p>
            <a:endParaRPr lang="en-CA" dirty="0"/>
          </a:p>
          <a:p>
            <a:r>
              <a:rPr lang="en-CA" dirty="0" smtClean="0"/>
              <a:t>- </a:t>
            </a:r>
            <a:r>
              <a:rPr lang="en-US" dirty="0" smtClean="0"/>
              <a:t>Mary </a:t>
            </a:r>
            <a:r>
              <a:rPr lang="en-US" dirty="0" err="1" smtClean="0"/>
              <a:t>TallMountain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84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2852936"/>
            <a:ext cx="48245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Connotation: the feeling associated with the word</a:t>
            </a:r>
          </a:p>
          <a:p>
            <a:endParaRPr lang="en-CA" sz="2400" dirty="0"/>
          </a:p>
          <a:p>
            <a:r>
              <a:rPr lang="en-CA" sz="2400" dirty="0" smtClean="0"/>
              <a:t>Denotation: the dictionary definition of a word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75556" y="603152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800" b="1" dirty="0" smtClean="0">
                <a:latin typeface="Arial Narrow" panose="020B0606020202030204" pitchFamily="34" charset="0"/>
              </a:rPr>
              <a:t>Looking for CONNOTATION in POETRY</a:t>
            </a:r>
            <a:endParaRPr lang="en-US" sz="48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46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2852936"/>
            <a:ext cx="48245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Connotation: the feeling associated with the word</a:t>
            </a:r>
          </a:p>
          <a:p>
            <a:endParaRPr lang="en-CA" sz="2400" dirty="0"/>
          </a:p>
          <a:p>
            <a:r>
              <a:rPr lang="en-CA" sz="2400" dirty="0" smtClean="0"/>
              <a:t>Denotation: the dictionary definition of a word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75556" y="603152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800" b="1" dirty="0" smtClean="0">
                <a:latin typeface="Arial Narrow" panose="020B0606020202030204" pitchFamily="34" charset="0"/>
              </a:rPr>
              <a:t>Looking for CONNOTATION in POETRY</a:t>
            </a:r>
            <a:endParaRPr lang="en-US" sz="4800" b="1" dirty="0"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4793" y="5373216"/>
            <a:ext cx="8191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Think: Which is nicer to use?  </a:t>
            </a:r>
            <a:r>
              <a:rPr lang="en-CA" sz="2800" i="1" dirty="0" smtClean="0"/>
              <a:t>House</a:t>
            </a:r>
            <a:r>
              <a:rPr lang="en-CA" dirty="0" smtClean="0"/>
              <a:t> or </a:t>
            </a:r>
            <a:r>
              <a:rPr lang="en-CA" sz="2800" i="1" dirty="0" smtClean="0"/>
              <a:t>home</a:t>
            </a:r>
            <a:r>
              <a:rPr lang="en-CA" dirty="0" smtClean="0"/>
              <a:t> </a:t>
            </a:r>
            <a:r>
              <a:rPr lang="en-CA" sz="2000" dirty="0" smtClean="0"/>
              <a:t>when </a:t>
            </a:r>
            <a:r>
              <a:rPr lang="en-CA" dirty="0" smtClean="0"/>
              <a:t>describing where you live?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8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664" y="2708920"/>
            <a:ext cx="62646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dirty="0" smtClean="0"/>
              <a:t>The apparition of these faces in a crowd;</a:t>
            </a:r>
            <a:br>
              <a:rPr lang="en-CA" sz="2800" dirty="0" smtClean="0"/>
            </a:br>
            <a:r>
              <a:rPr lang="en-CA" sz="2800" dirty="0" smtClean="0"/>
              <a:t>Petals on a wet, black bough.</a:t>
            </a:r>
          </a:p>
        </p:txBody>
      </p:sp>
    </p:spTree>
    <p:extLst>
      <p:ext uri="{BB962C8B-B14F-4D97-AF65-F5344CB8AC3E}">
        <p14:creationId xmlns:p14="http://schemas.microsoft.com/office/powerpoint/2010/main" val="402241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50934" y="2276872"/>
            <a:ext cx="62646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b="1" dirty="0" smtClean="0"/>
              <a:t>In a Station of the Metro</a:t>
            </a:r>
          </a:p>
          <a:p>
            <a:r>
              <a:rPr lang="en-CA" sz="2800" dirty="0" smtClean="0"/>
              <a:t>The apparition of these faces in a crowd;</a:t>
            </a:r>
            <a:br>
              <a:rPr lang="en-CA" sz="2800" dirty="0" smtClean="0"/>
            </a:br>
            <a:r>
              <a:rPr lang="en-CA" sz="2800" dirty="0" smtClean="0"/>
              <a:t>Petals on a wet, black bough.</a:t>
            </a:r>
          </a:p>
          <a:p>
            <a:endParaRPr lang="en-CA" sz="2800" dirty="0"/>
          </a:p>
          <a:p>
            <a:r>
              <a:rPr lang="en-CA" sz="2800" dirty="0" smtClean="0"/>
              <a:t>- Ezra Pound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94078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262902"/>
            <a:ext cx="7560839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b="1" dirty="0" smtClean="0">
                <a:latin typeface="Arial Narrow" panose="020B0606020202030204" pitchFamily="34" charset="0"/>
              </a:rPr>
              <a:t>With your poem poster:</a:t>
            </a:r>
          </a:p>
          <a:p>
            <a:endParaRPr lang="en-CA" dirty="0"/>
          </a:p>
          <a:p>
            <a:pPr marL="342900" indent="-342900">
              <a:buFont typeface="+mj-lt"/>
              <a:buAutoNum type="arabicPeriod"/>
            </a:pPr>
            <a:r>
              <a:rPr lang="en-CA" sz="2000" dirty="0" smtClean="0"/>
              <a:t>Underline important words that have interesting CONNOTATION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2000" dirty="0" smtClean="0"/>
              <a:t>Record on the side what the CONNOTATIONS for these words are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2000" dirty="0" smtClean="0"/>
              <a:t>Decide what the THEME of the poem is – what message is the poem saying? –and write it on your page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2000" dirty="0" smtClean="0"/>
              <a:t>Come up with a TITLE for your poem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2000" dirty="0" smtClean="0"/>
              <a:t>Be able to explain how CONNOTATION helped you understand the poem</a:t>
            </a:r>
          </a:p>
          <a:p>
            <a:pPr marL="342900" indent="-342900">
              <a:buFont typeface="+mj-lt"/>
              <a:buAutoNum type="arabicPeriod"/>
            </a:pPr>
            <a:endParaRPr lang="en-CA" sz="2000" dirty="0"/>
          </a:p>
          <a:p>
            <a:pPr marL="342900" indent="-342900">
              <a:buFont typeface="+mj-lt"/>
              <a:buAutoNum type="arabicPeriod"/>
            </a:pPr>
            <a:r>
              <a:rPr lang="en-CA" sz="2000" dirty="0" smtClean="0"/>
              <a:t>Your group will be presenting your poem, the new title, and some important words to the class; after, we will be looking at the originals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5722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58847"/>
            <a:ext cx="4572000" cy="67403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b="1" dirty="0" smtClean="0"/>
              <a:t>Desert Places</a:t>
            </a:r>
          </a:p>
          <a:p>
            <a:r>
              <a:rPr lang="en-CA" dirty="0" smtClean="0"/>
              <a:t>Snow falling and night falling fast, oh, fast</a:t>
            </a:r>
            <a:br>
              <a:rPr lang="en-CA" dirty="0" smtClean="0"/>
            </a:br>
            <a:r>
              <a:rPr lang="en-CA" dirty="0" smtClean="0"/>
              <a:t>In a field I looked into going past,</a:t>
            </a:r>
            <a:br>
              <a:rPr lang="en-CA" dirty="0" smtClean="0"/>
            </a:br>
            <a:r>
              <a:rPr lang="en-CA" dirty="0" smtClean="0"/>
              <a:t>And the ground almost covered smooth in snow,</a:t>
            </a:r>
            <a:br>
              <a:rPr lang="en-CA" dirty="0" smtClean="0"/>
            </a:br>
            <a:r>
              <a:rPr lang="en-CA" dirty="0" smtClean="0"/>
              <a:t>But a few weeds and stubble showing last.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The woods around it have it--it is theirs.</a:t>
            </a:r>
            <a:br>
              <a:rPr lang="en-CA" dirty="0" smtClean="0"/>
            </a:br>
            <a:r>
              <a:rPr lang="en-CA" dirty="0" smtClean="0"/>
              <a:t>All animals are smothered in their lairs.</a:t>
            </a:r>
            <a:br>
              <a:rPr lang="en-CA" dirty="0" smtClean="0"/>
            </a:br>
            <a:r>
              <a:rPr lang="en-CA" dirty="0" smtClean="0"/>
              <a:t>I am too absent-spirited to count;</a:t>
            </a:r>
            <a:br>
              <a:rPr lang="en-CA" dirty="0" smtClean="0"/>
            </a:br>
            <a:r>
              <a:rPr lang="en-CA" dirty="0" smtClean="0"/>
              <a:t>The loneliness includes me unawares.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And lonely as it is that loneliness</a:t>
            </a:r>
            <a:br>
              <a:rPr lang="en-CA" dirty="0" smtClean="0"/>
            </a:br>
            <a:r>
              <a:rPr lang="en-CA" dirty="0" smtClean="0"/>
              <a:t>Will be more lonely ere it be less--</a:t>
            </a:r>
            <a:br>
              <a:rPr lang="en-CA" dirty="0" smtClean="0"/>
            </a:br>
            <a:r>
              <a:rPr lang="en-CA" dirty="0" smtClean="0"/>
              <a:t>A blanker whiteness of benighted snow</a:t>
            </a:r>
            <a:br>
              <a:rPr lang="en-CA" dirty="0" smtClean="0"/>
            </a:br>
            <a:r>
              <a:rPr lang="en-CA" dirty="0" smtClean="0"/>
              <a:t>With no expression, nothing to express.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They cannot scare me with their empty spaces</a:t>
            </a:r>
            <a:br>
              <a:rPr lang="en-CA" dirty="0" smtClean="0"/>
            </a:br>
            <a:r>
              <a:rPr lang="en-CA" dirty="0" smtClean="0"/>
              <a:t>Between stars--on stars where no human race is.</a:t>
            </a:r>
            <a:br>
              <a:rPr lang="en-CA" dirty="0" smtClean="0"/>
            </a:br>
            <a:r>
              <a:rPr lang="en-CA" dirty="0" smtClean="0"/>
              <a:t>I have it in me so much nearer home</a:t>
            </a:r>
            <a:br>
              <a:rPr lang="en-CA" dirty="0" smtClean="0"/>
            </a:br>
            <a:r>
              <a:rPr lang="en-CA" dirty="0" smtClean="0"/>
              <a:t>To scare myself with my own desert places.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- Robert Frost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1267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9294"/>
            <a:ext cx="9144597" cy="6740307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en-CA" b="1" dirty="0" smtClean="0"/>
              <a:t>Caged Bird</a:t>
            </a:r>
          </a:p>
          <a:p>
            <a:r>
              <a:rPr lang="en-CA" dirty="0" smtClean="0"/>
              <a:t>The free bird leaps</a:t>
            </a:r>
            <a:br>
              <a:rPr lang="en-CA" dirty="0" smtClean="0"/>
            </a:br>
            <a:r>
              <a:rPr lang="en-CA" dirty="0" smtClean="0"/>
              <a:t>on the back of the wind</a:t>
            </a:r>
            <a:br>
              <a:rPr lang="en-CA" dirty="0" smtClean="0"/>
            </a:br>
            <a:r>
              <a:rPr lang="en-CA" dirty="0" smtClean="0"/>
              <a:t>and floats downstream</a:t>
            </a:r>
            <a:br>
              <a:rPr lang="en-CA" dirty="0" smtClean="0"/>
            </a:br>
            <a:r>
              <a:rPr lang="en-CA" dirty="0" smtClean="0"/>
              <a:t>till the current ends</a:t>
            </a:r>
            <a:br>
              <a:rPr lang="en-CA" dirty="0" smtClean="0"/>
            </a:br>
            <a:r>
              <a:rPr lang="en-CA" dirty="0" smtClean="0"/>
              <a:t>and dips his wings</a:t>
            </a:r>
            <a:br>
              <a:rPr lang="en-CA" dirty="0" smtClean="0"/>
            </a:br>
            <a:r>
              <a:rPr lang="en-CA" dirty="0" smtClean="0"/>
              <a:t>in the orange sun rays</a:t>
            </a:r>
            <a:br>
              <a:rPr lang="en-CA" dirty="0" smtClean="0"/>
            </a:br>
            <a:r>
              <a:rPr lang="en-CA" dirty="0" smtClean="0"/>
              <a:t>and dares to claim the sky.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But a bird that stalks</a:t>
            </a:r>
            <a:br>
              <a:rPr lang="en-CA" dirty="0" smtClean="0"/>
            </a:br>
            <a:r>
              <a:rPr lang="en-CA" dirty="0" smtClean="0"/>
              <a:t>down his narrow cage</a:t>
            </a:r>
            <a:br>
              <a:rPr lang="en-CA" dirty="0" smtClean="0"/>
            </a:br>
            <a:r>
              <a:rPr lang="en-CA" dirty="0" smtClean="0"/>
              <a:t>can seldom see through</a:t>
            </a:r>
            <a:br>
              <a:rPr lang="en-CA" dirty="0" smtClean="0"/>
            </a:br>
            <a:r>
              <a:rPr lang="en-CA" dirty="0" smtClean="0"/>
              <a:t>his bars of rage</a:t>
            </a:r>
            <a:br>
              <a:rPr lang="en-CA" dirty="0" smtClean="0"/>
            </a:br>
            <a:r>
              <a:rPr lang="en-CA" dirty="0" smtClean="0"/>
              <a:t>his wings are clipped and</a:t>
            </a:r>
            <a:br>
              <a:rPr lang="en-CA" dirty="0" smtClean="0"/>
            </a:br>
            <a:r>
              <a:rPr lang="en-CA" dirty="0" smtClean="0"/>
              <a:t>his feet are tied</a:t>
            </a:r>
            <a:br>
              <a:rPr lang="en-CA" dirty="0" smtClean="0"/>
            </a:br>
            <a:r>
              <a:rPr lang="en-CA" dirty="0" smtClean="0"/>
              <a:t>so he opens his throat to sing.</a:t>
            </a:r>
          </a:p>
          <a:p>
            <a:endParaRPr lang="en-CA" dirty="0"/>
          </a:p>
          <a:p>
            <a:r>
              <a:rPr lang="en-CA" dirty="0" smtClean="0"/>
              <a:t>The caged bird sings</a:t>
            </a:r>
            <a:br>
              <a:rPr lang="en-CA" dirty="0" smtClean="0"/>
            </a:br>
            <a:r>
              <a:rPr lang="en-CA" dirty="0" smtClean="0"/>
              <a:t>with fearful trill</a:t>
            </a:r>
            <a:br>
              <a:rPr lang="en-CA" dirty="0" smtClean="0"/>
            </a:br>
            <a:r>
              <a:rPr lang="en-CA" dirty="0" smtClean="0"/>
              <a:t>of the things unknown</a:t>
            </a:r>
            <a:br>
              <a:rPr lang="en-CA" dirty="0" smtClean="0"/>
            </a:br>
            <a:r>
              <a:rPr lang="en-CA" dirty="0" smtClean="0"/>
              <a:t>but longed for still</a:t>
            </a:r>
            <a:br>
              <a:rPr lang="en-CA" dirty="0" smtClean="0"/>
            </a:br>
            <a:r>
              <a:rPr lang="en-CA" dirty="0" smtClean="0"/>
              <a:t>and his tune is heard</a:t>
            </a:r>
            <a:br>
              <a:rPr lang="en-CA" dirty="0" smtClean="0"/>
            </a:br>
            <a:r>
              <a:rPr lang="en-CA" dirty="0" smtClean="0"/>
              <a:t>on the distant hill </a:t>
            </a:r>
            <a:br>
              <a:rPr lang="en-CA" dirty="0" smtClean="0"/>
            </a:br>
            <a:r>
              <a:rPr lang="en-CA" dirty="0" smtClean="0"/>
              <a:t>for the caged bird</a:t>
            </a:r>
            <a:br>
              <a:rPr lang="en-CA" dirty="0" smtClean="0"/>
            </a:br>
            <a:r>
              <a:rPr lang="en-CA" dirty="0" smtClean="0"/>
              <a:t>sings of freedom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The free bird thinks of another breeze</a:t>
            </a:r>
            <a:br>
              <a:rPr lang="en-CA" dirty="0" smtClean="0"/>
            </a:br>
            <a:r>
              <a:rPr lang="en-CA" dirty="0" smtClean="0"/>
              <a:t>and the trade winds soft through the sighing trees</a:t>
            </a:r>
            <a:br>
              <a:rPr lang="en-CA" dirty="0" smtClean="0"/>
            </a:br>
            <a:r>
              <a:rPr lang="en-CA" dirty="0" smtClean="0"/>
              <a:t>and the fat worms waiting on a dawn-bright lawn</a:t>
            </a:r>
            <a:br>
              <a:rPr lang="en-CA" dirty="0" smtClean="0"/>
            </a:br>
            <a:r>
              <a:rPr lang="en-CA" dirty="0" smtClean="0"/>
              <a:t>and he names the sky his own.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But a caged bird stands on the grave of dreams</a:t>
            </a:r>
            <a:br>
              <a:rPr lang="en-CA" dirty="0" smtClean="0"/>
            </a:br>
            <a:r>
              <a:rPr lang="en-CA" dirty="0" smtClean="0"/>
              <a:t>his shadow shouts on a nightmare scream</a:t>
            </a:r>
            <a:br>
              <a:rPr lang="en-CA" dirty="0" smtClean="0"/>
            </a:br>
            <a:r>
              <a:rPr lang="en-CA" dirty="0" smtClean="0"/>
              <a:t>his wings are clipped and his feet are tied</a:t>
            </a:r>
            <a:br>
              <a:rPr lang="en-CA" dirty="0" smtClean="0"/>
            </a:br>
            <a:r>
              <a:rPr lang="en-CA" dirty="0" smtClean="0"/>
              <a:t>so he opens his throat to sing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The caged bird sings</a:t>
            </a:r>
            <a:br>
              <a:rPr lang="en-CA" dirty="0" smtClean="0"/>
            </a:br>
            <a:r>
              <a:rPr lang="en-CA" dirty="0" smtClean="0"/>
              <a:t>with a fearful trill</a:t>
            </a:r>
            <a:br>
              <a:rPr lang="en-CA" dirty="0" smtClean="0"/>
            </a:br>
            <a:r>
              <a:rPr lang="en-CA" dirty="0" smtClean="0"/>
              <a:t>of things unknown</a:t>
            </a:r>
            <a:br>
              <a:rPr lang="en-CA" dirty="0" smtClean="0"/>
            </a:br>
            <a:r>
              <a:rPr lang="en-CA" dirty="0" smtClean="0"/>
              <a:t>but longed for still</a:t>
            </a:r>
            <a:br>
              <a:rPr lang="en-CA" dirty="0" smtClean="0"/>
            </a:br>
            <a:r>
              <a:rPr lang="en-CA" dirty="0" smtClean="0"/>
              <a:t>and his tune is heard</a:t>
            </a:r>
            <a:br>
              <a:rPr lang="en-CA" dirty="0" smtClean="0"/>
            </a:br>
            <a:r>
              <a:rPr lang="en-CA" dirty="0" smtClean="0"/>
              <a:t>on the distant hill</a:t>
            </a:r>
            <a:br>
              <a:rPr lang="en-CA" dirty="0" smtClean="0"/>
            </a:br>
            <a:r>
              <a:rPr lang="en-CA" dirty="0" smtClean="0"/>
              <a:t>for the caged bird</a:t>
            </a:r>
            <a:br>
              <a:rPr lang="en-CA" dirty="0" smtClean="0"/>
            </a:br>
            <a:r>
              <a:rPr lang="en-CA" dirty="0" smtClean="0"/>
              <a:t>sings of freedom. </a:t>
            </a:r>
          </a:p>
          <a:p>
            <a:endParaRPr lang="en-CA" dirty="0"/>
          </a:p>
          <a:p>
            <a:r>
              <a:rPr lang="en-CA" dirty="0" smtClean="0"/>
              <a:t>- Maya Angelou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66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1052736"/>
            <a:ext cx="7353975" cy="4702874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en-CA" b="1" dirty="0" smtClean="0"/>
              <a:t>Evening Star</a:t>
            </a:r>
          </a:p>
          <a:p>
            <a:r>
              <a:rPr lang="en-CA" dirty="0" err="1" smtClean="0"/>
              <a:t>'Twas</a:t>
            </a:r>
            <a:r>
              <a:rPr lang="en-CA" dirty="0" smtClean="0"/>
              <a:t> noontide of summer,</a:t>
            </a:r>
            <a:br>
              <a:rPr lang="en-CA" dirty="0" smtClean="0"/>
            </a:br>
            <a:r>
              <a:rPr lang="en-CA" dirty="0" smtClean="0"/>
              <a:t>And mid-time of night;</a:t>
            </a:r>
            <a:br>
              <a:rPr lang="en-CA" dirty="0" smtClean="0"/>
            </a:br>
            <a:r>
              <a:rPr lang="en-CA" dirty="0" smtClean="0"/>
              <a:t>And stars, in their orbits,</a:t>
            </a:r>
            <a:br>
              <a:rPr lang="en-CA" dirty="0" smtClean="0"/>
            </a:br>
            <a:r>
              <a:rPr lang="en-CA" dirty="0" smtClean="0"/>
              <a:t>Shone pale, thro' the light</a:t>
            </a:r>
            <a:br>
              <a:rPr lang="en-CA" dirty="0" smtClean="0"/>
            </a:br>
            <a:r>
              <a:rPr lang="en-CA" dirty="0" smtClean="0"/>
              <a:t>Of the brighter, cold moon,</a:t>
            </a:r>
            <a:br>
              <a:rPr lang="en-CA" dirty="0" smtClean="0"/>
            </a:br>
            <a:r>
              <a:rPr lang="en-CA" dirty="0" smtClean="0"/>
              <a:t>'Mid planets her slaves,</a:t>
            </a:r>
            <a:br>
              <a:rPr lang="en-CA" dirty="0" smtClean="0"/>
            </a:br>
            <a:r>
              <a:rPr lang="en-CA" dirty="0" smtClean="0"/>
              <a:t>Herself in the Heavens,</a:t>
            </a:r>
            <a:br>
              <a:rPr lang="en-CA" dirty="0" smtClean="0"/>
            </a:br>
            <a:r>
              <a:rPr lang="en-CA" dirty="0" smtClean="0"/>
              <a:t>Her beam on the waves.</a:t>
            </a:r>
            <a:br>
              <a:rPr lang="en-CA" dirty="0" smtClean="0"/>
            </a:br>
            <a:r>
              <a:rPr lang="en-CA" dirty="0" smtClean="0"/>
              <a:t>I gazed awhile</a:t>
            </a:r>
            <a:br>
              <a:rPr lang="en-CA" dirty="0" smtClean="0"/>
            </a:br>
            <a:r>
              <a:rPr lang="en-CA" dirty="0" smtClean="0"/>
              <a:t>On her cold smile;</a:t>
            </a:r>
            <a:br>
              <a:rPr lang="en-CA" dirty="0" smtClean="0"/>
            </a:br>
            <a:r>
              <a:rPr lang="en-CA" dirty="0" smtClean="0"/>
              <a:t>Too cold- too cold for me-</a:t>
            </a:r>
            <a:br>
              <a:rPr lang="en-CA" dirty="0" smtClean="0"/>
            </a:br>
            <a:r>
              <a:rPr lang="en-CA" dirty="0" smtClean="0"/>
              <a:t>There </a:t>
            </a:r>
            <a:r>
              <a:rPr lang="en-CA" dirty="0" err="1" smtClean="0"/>
              <a:t>pass'd</a:t>
            </a:r>
            <a:r>
              <a:rPr lang="en-CA" dirty="0" smtClean="0"/>
              <a:t>, as a shroud,</a:t>
            </a:r>
            <a:br>
              <a:rPr lang="en-CA" dirty="0" smtClean="0"/>
            </a:br>
            <a:r>
              <a:rPr lang="en-CA" dirty="0" smtClean="0"/>
              <a:t>A fleecy cloud,</a:t>
            </a:r>
            <a:br>
              <a:rPr lang="en-CA" dirty="0" smtClean="0"/>
            </a:br>
            <a:r>
              <a:rPr lang="en-CA" dirty="0" smtClean="0"/>
              <a:t>And I turned away to thee,</a:t>
            </a:r>
            <a:br>
              <a:rPr lang="en-CA" dirty="0" smtClean="0"/>
            </a:br>
            <a:r>
              <a:rPr lang="en-CA" dirty="0" smtClean="0"/>
              <a:t>Proud Evening Star,</a:t>
            </a:r>
            <a:endParaRPr lang="en-CA" dirty="0"/>
          </a:p>
          <a:p>
            <a:r>
              <a:rPr lang="en-CA" dirty="0" smtClean="0"/>
              <a:t>In thy glory afar,</a:t>
            </a:r>
            <a:br>
              <a:rPr lang="en-CA" dirty="0" smtClean="0"/>
            </a:br>
            <a:r>
              <a:rPr lang="en-CA" dirty="0" smtClean="0"/>
              <a:t>And dearer thy beam shall be;</a:t>
            </a:r>
            <a:br>
              <a:rPr lang="en-CA" dirty="0" smtClean="0"/>
            </a:br>
            <a:r>
              <a:rPr lang="en-CA" dirty="0" smtClean="0"/>
              <a:t>For joy to my heart</a:t>
            </a:r>
            <a:br>
              <a:rPr lang="en-CA" dirty="0" smtClean="0"/>
            </a:br>
            <a:r>
              <a:rPr lang="en-CA" dirty="0" smtClean="0"/>
              <a:t>Is the proud part</a:t>
            </a:r>
            <a:br>
              <a:rPr lang="en-CA" dirty="0" smtClean="0"/>
            </a:br>
            <a:r>
              <a:rPr lang="en-CA" dirty="0" smtClean="0"/>
              <a:t>Thou </a:t>
            </a:r>
            <a:r>
              <a:rPr lang="en-CA" dirty="0" err="1" smtClean="0"/>
              <a:t>bearest</a:t>
            </a:r>
            <a:r>
              <a:rPr lang="en-CA" dirty="0" smtClean="0"/>
              <a:t> in Heaven at night,</a:t>
            </a:r>
            <a:br>
              <a:rPr lang="en-CA" dirty="0" smtClean="0"/>
            </a:br>
            <a:r>
              <a:rPr lang="en-CA" dirty="0" smtClean="0"/>
              <a:t>And more I admire</a:t>
            </a:r>
            <a:br>
              <a:rPr lang="en-CA" dirty="0" smtClean="0"/>
            </a:br>
            <a:r>
              <a:rPr lang="en-CA" dirty="0" smtClean="0"/>
              <a:t>Thy distant fire,</a:t>
            </a:r>
            <a:br>
              <a:rPr lang="en-CA" dirty="0" smtClean="0"/>
            </a:br>
            <a:r>
              <a:rPr lang="en-CA" dirty="0" smtClean="0"/>
              <a:t>Than that colder, lowly light. </a:t>
            </a:r>
          </a:p>
          <a:p>
            <a:endParaRPr lang="en-CA" dirty="0"/>
          </a:p>
          <a:p>
            <a:r>
              <a:rPr lang="en-CA" dirty="0" smtClean="0"/>
              <a:t>- Edgar Allan Poe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07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398</Words>
  <Application>Microsoft Office PowerPoint</Application>
  <PresentationFormat>On-screen Show (4:3)</PresentationFormat>
  <Paragraphs>84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7</cp:revision>
  <dcterms:created xsi:type="dcterms:W3CDTF">2016-03-03T20:53:27Z</dcterms:created>
  <dcterms:modified xsi:type="dcterms:W3CDTF">2016-03-03T22:17:52Z</dcterms:modified>
</cp:coreProperties>
</file>