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/>
  <p:notesSz cx="7772400" cy="10058400"/>
  <p:defaultTextStyle>
    <a:defPPr>
      <a:defRPr lang="en-GB"/>
    </a:defPPr>
    <a:lvl1pPr algn="l" defTabSz="44921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873" indent="-285721" algn="l" defTabSz="44921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2881" indent="-228576" algn="l" defTabSz="44921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034" indent="-228576" algn="l" defTabSz="44921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187" indent="-228576" algn="l" defTabSz="44921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5763" algn="l" defTabSz="914305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2916" algn="l" defTabSz="914305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068" algn="l" defTabSz="914305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221" algn="l" defTabSz="914305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00" y="-204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EDD25B3A-8973-4E02-966A-63F129E815D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64009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873" indent="-285721" algn="l" defTabSz="4492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2881" indent="-228576" algn="l" defTabSz="4492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034" indent="-228576" algn="l" defTabSz="4492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187" indent="-228576" algn="l" defTabSz="4492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0147B7-488D-491A-AE0F-ECB520FBC775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6F63474-FD25-4D63-AC0A-E1FBE51471E4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3AAF97-4134-43BB-BEF1-99417D6028A6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76FA14-3DA9-4D49-8188-B060E1501D76}" type="slidenum">
              <a:rPr lang="en-CA" altLang="en-US"/>
              <a:pPr/>
              <a:t>4</a:t>
            </a:fld>
            <a:endParaRPr lang="en-CA" altLang="en-US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E02581-BBAB-47F5-BD95-5E16BA6BBAFA}" type="slidenum">
              <a:rPr lang="en-CA" altLang="en-US"/>
              <a:pPr/>
              <a:t>5</a:t>
            </a:fld>
            <a:endParaRPr lang="en-CA" altLang="en-US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539BB5-5A49-4BA6-BD7A-A11ABD4A8887}" type="slidenum">
              <a:rPr lang="en-CA" altLang="en-US"/>
              <a:pPr/>
              <a:t>6</a:t>
            </a:fld>
            <a:endParaRPr lang="en-CA" altLang="en-US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76C574-6FF8-4673-8704-E1AE24E4740A}" type="slidenum">
              <a:rPr lang="en-CA" altLang="en-US"/>
              <a:pPr/>
              <a:t>7</a:t>
            </a:fld>
            <a:endParaRPr lang="en-CA" altLang="en-US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52016" y="251989"/>
            <a:ext cx="9586674" cy="665251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33346" y="5901753"/>
            <a:ext cx="9616916" cy="146782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763924"/>
            <a:ext cx="8568531" cy="1962239"/>
          </a:xfrm>
        </p:spPr>
        <p:txBody>
          <a:bodyPr anchor="b">
            <a:normAutofit/>
          </a:bodyPr>
          <a:lstStyle>
            <a:lvl1pPr>
              <a:defRPr sz="49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3919833"/>
            <a:ext cx="7056438" cy="162393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0214-F167-48C4-9744-D480EE10CC42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699C-0903-474A-8B44-0343D4D85A6A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52016" y="251989"/>
            <a:ext cx="9586674" cy="157241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2D58-07ED-4894-B0E4-91107C0FA7BE}" type="slidenum">
              <a:rPr lang="en-CA" altLang="en-US" smtClean="0"/>
              <a:pPr/>
              <a:t>‹#›</a:t>
            </a:fld>
            <a:endParaRPr lang="en-CA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33346" y="787264"/>
            <a:ext cx="9616916" cy="146782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1595932"/>
            <a:ext cx="2268141" cy="4946454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595931"/>
            <a:ext cx="6636411" cy="494645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8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9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9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CC56007-D1C8-4B60-BAFF-7569FE02609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1947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45FA-9D17-4812-AE7F-17671A16B697}" type="slidenum">
              <a:rPr lang="en-CA" altLang="en-US" smtClean="0"/>
              <a:pPr/>
              <a:t>‹#›</a:t>
            </a:fld>
            <a:endParaRPr lang="en-CA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52016" y="251989"/>
            <a:ext cx="9586674" cy="522121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666881" y="4633682"/>
            <a:ext cx="3171063" cy="787081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887619" y="4492252"/>
            <a:ext cx="6112443" cy="93712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118476" y="4505780"/>
            <a:ext cx="6028068" cy="853491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184072" y="4491023"/>
            <a:ext cx="3646840" cy="71821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33346" y="4473805"/>
            <a:ext cx="9616916" cy="1465940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712" y="2715619"/>
            <a:ext cx="8568531" cy="1679928"/>
          </a:xfrm>
        </p:spPr>
        <p:txBody>
          <a:bodyPr anchor="t">
            <a:normAutofit/>
          </a:bodyPr>
          <a:lstStyle>
            <a:lvl1pPr algn="ctr">
              <a:defRPr sz="49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7425" y="1584521"/>
            <a:ext cx="7075106" cy="1035957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99F1-3342-4BE0-A814-B1D9D5BB37EA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9C95-55B7-4A66-B7A1-EF570FBABD92}" type="slidenum">
              <a:rPr lang="en-CA" altLang="en-US" smtClean="0"/>
              <a:pPr/>
              <a:t>‹#›</a:t>
            </a:fld>
            <a:endParaRPr lang="en-CA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45965" y="2953313"/>
            <a:ext cx="4213701" cy="379999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20958" y="2953313"/>
            <a:ext cx="4213701" cy="379999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966" y="2952125"/>
            <a:ext cx="4213701" cy="705219"/>
          </a:xfrm>
        </p:spPr>
        <p:txBody>
          <a:bodyPr anchor="ctr"/>
          <a:lstStyle>
            <a:lvl1pPr marL="0" indent="0" algn="ctr">
              <a:buNone/>
              <a:defRPr sz="2600" b="0">
                <a:solidFill>
                  <a:schemeClr val="tx2"/>
                </a:solidFill>
                <a:latin typeface="+mj-lt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712" y="3779838"/>
            <a:ext cx="4211345" cy="297312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4318" y="2952124"/>
            <a:ext cx="4213701" cy="705219"/>
          </a:xfrm>
        </p:spPr>
        <p:txBody>
          <a:bodyPr anchor="ctr"/>
          <a:lstStyle>
            <a:lvl1pPr marL="0" indent="0" algn="ctr">
              <a:buNone/>
              <a:defRPr sz="2600" b="0" i="0">
                <a:solidFill>
                  <a:schemeClr val="tx2"/>
                </a:solidFill>
                <a:latin typeface="+mj-lt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3779838"/>
            <a:ext cx="4213701" cy="297312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4312-22DF-4C2B-998D-C958E2753614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4832-F401-43B6-A922-660B70DDA34A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52016" y="251989"/>
            <a:ext cx="9586674" cy="157241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33346" y="787263"/>
            <a:ext cx="9616916" cy="1465940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5398-27AB-4870-A0BF-1EAC8C435ADD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52016" y="251989"/>
            <a:ext cx="9586674" cy="157241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4575-88E9-4CE0-B24A-FF3EED7A0581}" type="slidenum">
              <a:rPr lang="en-CA" altLang="en-US" smtClean="0"/>
              <a:pPr/>
              <a:t>‹#›</a:t>
            </a:fld>
            <a:endParaRPr lang="en-CA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063" y="3947831"/>
            <a:ext cx="3696229" cy="209991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61"/>
              </a:spcAft>
              <a:buNone/>
              <a:defRPr sz="2000">
                <a:solidFill>
                  <a:schemeClr val="tx2"/>
                </a:solidFill>
              </a:defRPr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33346" y="787264"/>
            <a:ext cx="9616916" cy="146782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008063" y="2519891"/>
            <a:ext cx="3696229" cy="1380901"/>
          </a:xfrm>
        </p:spPr>
        <p:txBody>
          <a:bodyPr anchor="b">
            <a:noAutofit/>
          </a:bodyPr>
          <a:lstStyle>
            <a:lvl1pPr algn="l">
              <a:defRPr sz="35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8465" y="2015914"/>
            <a:ext cx="4303973" cy="4199819"/>
          </a:xfrm>
        </p:spPr>
        <p:txBody>
          <a:bodyPr anchor="ctr"/>
          <a:lstStyle>
            <a:lvl1pPr>
              <a:buClr>
                <a:schemeClr val="bg1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2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20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chemeClr val="tx2"/>
                </a:solidFill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52016" y="251989"/>
            <a:ext cx="9586674" cy="665251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33346" y="5901753"/>
            <a:ext cx="9616916" cy="146782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3418" y="373318"/>
            <a:ext cx="4203176" cy="2678552"/>
          </a:xfrm>
        </p:spPr>
        <p:txBody>
          <a:bodyPr anchor="b">
            <a:normAutofit/>
          </a:bodyPr>
          <a:lstStyle>
            <a:lvl1pPr algn="l"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66999" y="3070535"/>
            <a:ext cx="4209595" cy="266921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9AC9-9283-4A2E-B929-B9B4F24C2172}" type="slidenum">
              <a:rPr lang="en-CA" altLang="en-US" smtClean="0"/>
              <a:pPr/>
              <a:t>‹#›</a:t>
            </a:fld>
            <a:endParaRPr lang="en-CA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24057" y="1511935"/>
            <a:ext cx="3931444" cy="3225461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500">
                <a:solidFill>
                  <a:schemeClr val="bg1"/>
                </a:solidFill>
              </a:defRPr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52016" y="251989"/>
            <a:ext cx="9586674" cy="272148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33346" y="1851259"/>
            <a:ext cx="9616916" cy="1465940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372944"/>
            <a:ext cx="9072563" cy="1380901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92590" y="6889649"/>
            <a:ext cx="4174563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473" y="6889649"/>
            <a:ext cx="4174564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9898" y="6889648"/>
            <a:ext cx="1280832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836D3B8-87D6-4378-966A-178563EF3F6A}" type="slidenum">
              <a:rPr lang="en-CA" altLang="en-US" smtClean="0"/>
              <a:pPr/>
              <a:t>‹#›</a:t>
            </a:fld>
            <a:endParaRPr lang="en-CA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394" y="2949207"/>
            <a:ext cx="8167173" cy="3803753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1007943" rtl="0" eaLnBrk="1" latinLnBrk="0" hangingPunct="1">
        <a:spcBef>
          <a:spcPct val="0"/>
        </a:spcBef>
        <a:buNone/>
        <a:defRPr sz="49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2383" indent="-302383" algn="l" defTabSz="100794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635215" indent="-302383" algn="l" defTabSz="100794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43197" indent="-251986" algn="l" defTabSz="100794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259929" indent="-251986" algn="l" defTabSz="100794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612709" indent="-251986" algn="l" defTabSz="100794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965489" indent="-251986" algn="l" defTabSz="1007943" rtl="0" eaLnBrk="1" latinLnBrk="0" hangingPunct="1">
        <a:spcBef>
          <a:spcPts val="423"/>
        </a:spcBef>
        <a:buClr>
          <a:schemeClr val="accent1"/>
        </a:buClr>
        <a:buFont typeface="Symbol" pitchFamily="18" charset="2"/>
        <a:buChar char="*"/>
        <a:defRPr sz="1500" kern="1200">
          <a:solidFill>
            <a:schemeClr val="tx2"/>
          </a:solidFill>
          <a:latin typeface="+mn-lt"/>
          <a:ea typeface="+mn-ea"/>
          <a:cs typeface="+mn-cs"/>
        </a:defRPr>
      </a:lvl6pPr>
      <a:lvl7pPr marL="2318269" indent="-251986" algn="l" defTabSz="1007943" rtl="0" eaLnBrk="1" latinLnBrk="0" hangingPunct="1">
        <a:spcBef>
          <a:spcPts val="423"/>
        </a:spcBef>
        <a:buClr>
          <a:schemeClr val="accent1"/>
        </a:buClr>
        <a:buFont typeface="Symbol" pitchFamily="18" charset="2"/>
        <a:buChar char="*"/>
        <a:defRPr sz="1500" kern="1200">
          <a:solidFill>
            <a:schemeClr val="tx2"/>
          </a:solidFill>
          <a:latin typeface="+mn-lt"/>
          <a:ea typeface="+mn-ea"/>
          <a:cs typeface="+mn-cs"/>
        </a:defRPr>
      </a:lvl7pPr>
      <a:lvl8pPr marL="2671049" indent="-251986" algn="l" defTabSz="1007943" rtl="0" eaLnBrk="1" latinLnBrk="0" hangingPunct="1">
        <a:spcBef>
          <a:spcPts val="423"/>
        </a:spcBef>
        <a:buClr>
          <a:schemeClr val="accent1"/>
        </a:buClr>
        <a:buFont typeface="Symbol" pitchFamily="18" charset="2"/>
        <a:buChar char="*"/>
        <a:defRPr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3023829" indent="-251986" algn="l" defTabSz="1007943" rtl="0" eaLnBrk="1" latinLnBrk="0" hangingPunct="1">
        <a:spcBef>
          <a:spcPts val="423"/>
        </a:spcBef>
        <a:buClr>
          <a:schemeClr val="accent1"/>
        </a:buClr>
        <a:buFont typeface="Symbol" pitchFamily="18" charset="2"/>
        <a:buChar char="*"/>
        <a:defRPr sz="15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808" y="467469"/>
            <a:ext cx="9070975" cy="1262063"/>
          </a:xfrm>
          <a:ln/>
        </p:spPr>
        <p:txBody>
          <a:bodyPr tIns="38804">
            <a:noAutofit/>
          </a:bodyPr>
          <a:lstStyle/>
          <a:p>
            <a:pPr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sz="4800" dirty="0"/>
              <a:t>How to integrate </a:t>
            </a:r>
            <a:r>
              <a:rPr lang="en-CA" altLang="en-US" sz="4800" dirty="0" smtClean="0"/>
              <a:t>quotes</a:t>
            </a:r>
            <a:br>
              <a:rPr lang="en-CA" altLang="en-US" sz="4800" dirty="0" smtClean="0"/>
            </a:br>
            <a:r>
              <a:rPr lang="en-CA" altLang="en-US" sz="4800" dirty="0" smtClean="0"/>
              <a:t>into </a:t>
            </a:r>
            <a:r>
              <a:rPr lang="en-CA" altLang="en-US" sz="4800" dirty="0"/>
              <a:t>your response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75816" y="1331565"/>
            <a:ext cx="9070975" cy="4989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1" rIns="0" bIns="0" anchor="ctr">
            <a:normAutofit/>
          </a:bodyPr>
          <a:lstStyle/>
          <a:p>
            <a:pPr marL="0" indent="0" algn="ctr">
              <a:spcAft>
                <a:spcPct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sz="3200" dirty="0"/>
              <a:t>To look smarter and build a stronger argument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03808" y="2987749"/>
            <a:ext cx="9070975" cy="3986264"/>
          </a:xfrm>
          <a:ln/>
        </p:spPr>
        <p:txBody>
          <a:bodyPr/>
          <a:lstStyle/>
          <a:p>
            <a:pPr marL="679439" indent="-571500">
              <a:buSzPct val="45000"/>
              <a:buFont typeface="+mj-lt"/>
              <a:buAutoNum type="romanUcPeriod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Because I have already given you one!  That you had to respond to!  So you may as well use it.</a:t>
            </a:r>
          </a:p>
          <a:p>
            <a:pPr marL="679439" indent="-571500">
              <a:buSzPct val="45000"/>
              <a:buFont typeface="+mj-lt"/>
              <a:buAutoNum type="romanUcPeriod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To make you look smarter through association (all of these quotes come from well-known people).</a:t>
            </a:r>
          </a:p>
          <a:p>
            <a:pPr marL="679439" indent="-571500">
              <a:buSzPct val="45000"/>
              <a:buFont typeface="+mj-lt"/>
              <a:buAutoNum type="romanUcPeriod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To help guide your response and give it better structure.</a:t>
            </a:r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9" y="301626"/>
            <a:ext cx="9070975" cy="1262063"/>
          </a:xfrm>
          <a:ln/>
        </p:spPr>
        <p:txBody>
          <a:bodyPr tIns="38804">
            <a:normAutofit fontScale="90000"/>
          </a:bodyPr>
          <a:lstStyle/>
          <a:p>
            <a:pPr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/>
              <a:t>Why have quotes in your response?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47824" y="2930202"/>
            <a:ext cx="9070975" cy="4629473"/>
          </a:xfrm>
          <a:ln/>
        </p:spPr>
        <p:txBody>
          <a:bodyPr/>
          <a:lstStyle/>
          <a:p>
            <a:pPr marL="431755" indent="-323816">
              <a:buSzPct val="45000"/>
              <a:buFont typeface="Wingdings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Including the name of the author is extremely important to lend credibility to your response</a:t>
            </a:r>
          </a:p>
          <a:p>
            <a:pPr marL="863511" lvl="1" indent="-323816">
              <a:buSzPct val="75000"/>
              <a:buFont typeface="Symbol" charset="2"/>
              <a:buChar char="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It also makes you seem more reliable.</a:t>
            </a:r>
          </a:p>
          <a:p>
            <a:pPr marL="431755" indent="-323816">
              <a:buSzPct val="45000"/>
              <a:buFont typeface="Wingdings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You can have the author's name either at the beginning or at the end, it doesn't really matter</a:t>
            </a:r>
          </a:p>
          <a:p>
            <a:pPr marL="863511" lvl="1" indent="-323816">
              <a:buSzPct val="75000"/>
              <a:buFont typeface="Symbol" charset="2"/>
              <a:buChar char="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What matters is that the name flows well with your argument.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9" y="301626"/>
            <a:ext cx="9070975" cy="1262063"/>
          </a:xfrm>
          <a:ln/>
        </p:spPr>
        <p:txBody>
          <a:bodyPr tIns="38804"/>
          <a:lstStyle/>
          <a:p>
            <a:pPr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/>
              <a:t>1. Include who said/wrote it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575816" y="2771725"/>
            <a:ext cx="9070975" cy="5580063"/>
          </a:xfrm>
          <a:ln/>
        </p:spPr>
        <p:txBody>
          <a:bodyPr>
            <a:normAutofit/>
          </a:bodyPr>
          <a:lstStyle/>
          <a:p>
            <a:pPr marL="431755" indent="-323816">
              <a:buSzPct val="45000"/>
              <a:buFont typeface="Wingdings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A dialogue tag is a verb that describes </a:t>
            </a:r>
            <a:r>
              <a:rPr lang="en-CA" altLang="en-US" b="1" dirty="0"/>
              <a:t>how or why</a:t>
            </a:r>
            <a:r>
              <a:rPr lang="en-CA" altLang="en-US" dirty="0"/>
              <a:t> someone said something</a:t>
            </a:r>
          </a:p>
          <a:p>
            <a:pPr marL="431755" indent="-323816">
              <a:buSzPct val="45000"/>
              <a:buFont typeface="Wingdings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For instance, if it's an argument, you can say 'argues'</a:t>
            </a:r>
          </a:p>
          <a:p>
            <a:pPr marL="863511" lvl="1" indent="-323816">
              <a:buSzPct val="75000"/>
              <a:buFont typeface="Symbol" charset="2"/>
              <a:buChar char="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For example, you could write: Ms. van D. argues that her students “could be doing better.”</a:t>
            </a:r>
          </a:p>
          <a:p>
            <a:pPr marL="431755" indent="-323816">
              <a:buSzPct val="45000"/>
              <a:buFont typeface="Wingdings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If you want to change the focus of the quote, you could use a different dialogue tag</a:t>
            </a:r>
          </a:p>
          <a:p>
            <a:pPr marL="863511" lvl="1" indent="-323816">
              <a:buSzPct val="75000"/>
              <a:buFont typeface="Symbol" charset="2"/>
              <a:buChar char="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Ms. van D. persuades her students that they “could be doing better.”</a:t>
            </a:r>
          </a:p>
          <a:p>
            <a:pPr marL="431755" indent="-323816">
              <a:buSzPct val="45000"/>
              <a:buFont typeface="Wingdings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Writing 'said' every time becomes very boring</a:t>
            </a:r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808" y="395461"/>
            <a:ext cx="9070975" cy="1262063"/>
          </a:xfrm>
          <a:ln/>
        </p:spPr>
        <p:txBody>
          <a:bodyPr tIns="38804">
            <a:normAutofit fontScale="90000"/>
          </a:bodyPr>
          <a:lstStyle/>
          <a:p>
            <a:pPr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2. Pick a dialogue tag that helps to highlight the context of the quote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503808" y="2699717"/>
            <a:ext cx="9070975" cy="4989513"/>
          </a:xfrm>
          <a:ln/>
        </p:spPr>
        <p:txBody>
          <a:bodyPr>
            <a:normAutofit/>
          </a:bodyPr>
          <a:lstStyle/>
          <a:p>
            <a:pPr marL="431755" indent="-323816">
              <a:buSzPct val="45000"/>
              <a:buFont typeface="Wingdings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There are a few different ways that you can integrate a quote</a:t>
            </a:r>
          </a:p>
          <a:p>
            <a:pPr marL="863511" lvl="1" indent="-323816">
              <a:buSzPct val="75000"/>
              <a:buFont typeface="Symbol" charset="2"/>
              <a:buChar char="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Ms. van D. always talks about “how amazing K-pop dance stars are.”</a:t>
            </a:r>
          </a:p>
          <a:p>
            <a:pPr marL="863511" lvl="1" indent="-323816">
              <a:buSzPct val="75000"/>
              <a:buFont typeface="Symbol" charset="2"/>
              <a:buChar char="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Yesterday, Ms. van D. said, “look at how amazing K-pop dance stars are.”</a:t>
            </a:r>
          </a:p>
          <a:p>
            <a:pPr marL="863511" lvl="1" indent="-323816">
              <a:buSzPct val="75000"/>
              <a:buFont typeface="Symbol" charset="2"/>
              <a:buChar char="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“Look at how amazing K-pop dance stars are,” </a:t>
            </a:r>
            <a:r>
              <a:rPr lang="en-CA" altLang="en-US" dirty="0" err="1"/>
              <a:t>Ms</a:t>
            </a:r>
            <a:r>
              <a:rPr lang="en-CA" altLang="en-US" dirty="0"/>
              <a:t> van D. often says.</a:t>
            </a:r>
          </a:p>
          <a:p>
            <a:pPr marL="863511" lvl="1" indent="-323816">
              <a:buSzPct val="7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endParaRPr lang="en-CA" altLang="en-US" dirty="0"/>
          </a:p>
          <a:p>
            <a:pPr marL="863511" lvl="1" indent="-323816">
              <a:buSzPct val="7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NOTICE WHERE THE COMMAS ARE?? WHY?</a:t>
            </a:r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808" y="395461"/>
            <a:ext cx="9070975" cy="1262063"/>
          </a:xfrm>
          <a:ln/>
        </p:spPr>
        <p:txBody>
          <a:bodyPr tIns="38804">
            <a:normAutofit fontScale="90000"/>
          </a:bodyPr>
          <a:lstStyle/>
          <a:p>
            <a:pPr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3. Make sure to include a comma (,) if it's necessary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503808" y="2771725"/>
            <a:ext cx="9070975" cy="4989513"/>
          </a:xfrm>
          <a:ln/>
        </p:spPr>
        <p:txBody>
          <a:bodyPr>
            <a:normAutofit/>
          </a:bodyPr>
          <a:lstStyle/>
          <a:p>
            <a:pPr marL="431755" indent="-323816">
              <a:buSzPct val="45000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YOU MUST RESPECT AND RECOGNIZE THE ORIGINAL INTENTION OF THE QUOTE</a:t>
            </a:r>
          </a:p>
          <a:p>
            <a:pPr marL="863511" lvl="1" indent="-323816">
              <a:buSzPct val="75000"/>
              <a:buFont typeface="Symbol" charset="2"/>
              <a:buChar char="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Do NOT change the meaning of the quote</a:t>
            </a:r>
          </a:p>
          <a:p>
            <a:pPr marL="431755" indent="-323816">
              <a:buSzPct val="45000"/>
              <a:buFont typeface="Wingdings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 If you want to increase the flow of your writing, you can change a few words in the quote</a:t>
            </a:r>
          </a:p>
          <a:p>
            <a:pPr marL="863511" lvl="1" indent="-323816">
              <a:buSzPct val="75000"/>
              <a:buFont typeface="Symbol" charset="2"/>
              <a:buChar char="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“Look at how amazing K-pop dance stars are.”</a:t>
            </a:r>
          </a:p>
          <a:p>
            <a:pPr marL="1295265" lvl="2" indent="-287308">
              <a:buSzPct val="45000"/>
              <a:buFont typeface="Wingdings" charset="2"/>
              <a:buChar char="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Ms. van D. says that “K-pop dance [idols]” often “</a:t>
            </a:r>
            <a:r>
              <a:rPr lang="en-CA" altLang="en-US" dirty="0" err="1"/>
              <a:t>amaz</a:t>
            </a:r>
            <a:r>
              <a:rPr lang="en-CA" altLang="en-US" dirty="0"/>
              <a:t>[e]” her.</a:t>
            </a:r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808" y="395461"/>
            <a:ext cx="9070975" cy="1262063"/>
          </a:xfrm>
          <a:ln/>
        </p:spPr>
        <p:txBody>
          <a:bodyPr tIns="38804">
            <a:normAutofit fontScale="90000"/>
          </a:bodyPr>
          <a:lstStyle/>
          <a:p>
            <a:pPr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4. If you change any wording, use square brackets [ ]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03808" y="2771725"/>
            <a:ext cx="9070975" cy="4989513"/>
          </a:xfrm>
          <a:ln/>
        </p:spPr>
        <p:txBody>
          <a:bodyPr/>
          <a:lstStyle/>
          <a:p>
            <a:r>
              <a:rPr lang="en-CA" dirty="0" smtClean="0"/>
              <a:t>IF THE QUOTE IS TOO LONG, JUST PICK OUT A FEW KEY WORDS TO SUPPORT YOUR IDEA</a:t>
            </a:r>
          </a:p>
          <a:p>
            <a:pPr lvl="1"/>
            <a:r>
              <a:rPr lang="en-CA" dirty="0" smtClean="0"/>
              <a:t>For example, you can write: Ms. van D. often watches “amazing K-pop dance stars.”</a:t>
            </a:r>
          </a:p>
          <a:p>
            <a:pPr lvl="1"/>
            <a:r>
              <a:rPr lang="en-CA" dirty="0" smtClean="0"/>
              <a:t>OR: K-pop dance stars, according to Ms. van D., are “amazing.”</a:t>
            </a:r>
          </a:p>
          <a:p>
            <a:pPr lvl="1"/>
            <a:endParaRPr lang="en-CA" dirty="0"/>
          </a:p>
          <a:p>
            <a:r>
              <a:rPr lang="en-CA" dirty="0" smtClean="0"/>
              <a:t>Just make sure that you keep the original meaning of the quote intact</a:t>
            </a:r>
            <a:endParaRPr lang="en-US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808" y="539477"/>
            <a:ext cx="9070975" cy="1262063"/>
          </a:xfrm>
          <a:ln/>
        </p:spPr>
        <p:txBody>
          <a:bodyPr tIns="38804">
            <a:normAutofit fontScale="90000"/>
          </a:bodyPr>
          <a:lstStyle/>
          <a:p>
            <a:pPr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</a:pPr>
            <a:r>
              <a:rPr lang="en-CA" altLang="en-US" dirty="0"/>
              <a:t>5. You can pick out key words in the quote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Write a full sentence, including the name of the author for the following quote in the 3 ways outlined below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“</a:t>
            </a:r>
            <a:r>
              <a:rPr lang="en-CA" i="1" dirty="0"/>
              <a:t>Anyone who has never made a mistake has never tried anything new</a:t>
            </a:r>
            <a:r>
              <a:rPr lang="en-CA" i="1" dirty="0" smtClean="0"/>
              <a:t>.” (Albert Einstein)</a:t>
            </a:r>
          </a:p>
          <a:p>
            <a:pPr marL="571500" indent="-571500">
              <a:buFont typeface="+mj-lt"/>
              <a:buAutoNum type="romanUcPeriod"/>
            </a:pPr>
            <a:r>
              <a:rPr lang="en-CA" i="1" dirty="0" smtClean="0"/>
              <a:t>Use the full quote</a:t>
            </a:r>
          </a:p>
          <a:p>
            <a:pPr marL="571500" indent="-571500">
              <a:buFont typeface="+mj-lt"/>
              <a:buAutoNum type="romanUcPeriod"/>
            </a:pPr>
            <a:r>
              <a:rPr lang="en-CA" i="1" dirty="0" smtClean="0"/>
              <a:t>Change a word or two in the quote (use [ ] brackets)</a:t>
            </a:r>
          </a:p>
          <a:p>
            <a:pPr marL="571500" indent="-571500">
              <a:buFont typeface="+mj-lt"/>
              <a:buAutoNum type="romanUcPeriod"/>
            </a:pPr>
            <a:r>
              <a:rPr lang="en-CA" dirty="0" smtClean="0"/>
              <a:t>Use only a </a:t>
            </a:r>
            <a:r>
              <a:rPr lang="en-CA" smtClean="0"/>
              <a:t>few important words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Your 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6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</TotalTime>
  <Words>553</Words>
  <Application>Microsoft Office PowerPoint</Application>
  <PresentationFormat>Custom</PresentationFormat>
  <Paragraphs>51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Arial</vt:lpstr>
      <vt:lpstr>Arial Unicode MS</vt:lpstr>
      <vt:lpstr>Wingdings</vt:lpstr>
      <vt:lpstr>Symbol</vt:lpstr>
      <vt:lpstr>Waveform</vt:lpstr>
      <vt:lpstr>How to integrate quotes into your response</vt:lpstr>
      <vt:lpstr>Why have quotes in your response?</vt:lpstr>
      <vt:lpstr>1. Include who said/wrote it</vt:lpstr>
      <vt:lpstr>2. Pick a dialogue tag that helps to highlight the context of the quote</vt:lpstr>
      <vt:lpstr>3. Make sure to include a comma (,) if it's necessary </vt:lpstr>
      <vt:lpstr>4. If you change any wording, use square brackets [ ]</vt:lpstr>
      <vt:lpstr>5. You can pick out key words in the quote</vt:lpstr>
      <vt:lpstr>Your Turn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integrate quotes into your response</dc:title>
  <dc:creator>Kerri van Doorninck</dc:creator>
  <cp:lastModifiedBy>Windows User</cp:lastModifiedBy>
  <cp:revision>3</cp:revision>
  <cp:lastPrinted>1601-01-01T00:00:00Z</cp:lastPrinted>
  <dcterms:created xsi:type="dcterms:W3CDTF">2016-10-21T21:18:09Z</dcterms:created>
  <dcterms:modified xsi:type="dcterms:W3CDTF">2016-10-23T02:23:02Z</dcterms:modified>
</cp:coreProperties>
</file>