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59" r:id="rId6"/>
    <p:sldId id="260" r:id="rId7"/>
    <p:sldId id="266" r:id="rId8"/>
    <p:sldId id="267" r:id="rId9"/>
    <p:sldId id="268" r:id="rId10"/>
    <p:sldId id="261" r:id="rId11"/>
    <p:sldId id="269" r:id="rId12"/>
    <p:sldId id="265" r:id="rId13"/>
    <p:sldId id="262" r:id="rId14"/>
    <p:sldId id="270" r:id="rId15"/>
    <p:sldId id="271" r:id="rId16"/>
    <p:sldId id="272" r:id="rId17"/>
    <p:sldId id="263" r:id="rId18"/>
    <p:sldId id="273" r:id="rId19"/>
    <p:sldId id="274" r:id="rId20"/>
    <p:sldId id="277" r:id="rId21"/>
    <p:sldId id="275" r:id="rId22"/>
    <p:sldId id="276" r:id="rId23"/>
    <p:sldId id="278" r:id="rId24"/>
    <p:sldId id="280"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9" r:id="rId53"/>
    <p:sldId id="307" r:id="rId54"/>
    <p:sldId id="308"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1" autoAdjust="0"/>
    <p:restoredTop sz="94660"/>
  </p:normalViewPr>
  <p:slideViewPr>
    <p:cSldViewPr>
      <p:cViewPr varScale="1">
        <p:scale>
          <a:sx n="39" d="100"/>
          <a:sy n="39" d="100"/>
        </p:scale>
        <p:origin x="-7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27DCB1-7EEF-4658-8667-96BEB708C3C8}"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6C43292-F613-4823-BB22-96CC89CC2063}"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7DCB1-7EEF-4658-8667-96BEB708C3C8}"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43292-F613-4823-BB22-96CC89CC20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27DCB1-7EEF-4658-8667-96BEB708C3C8}"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43292-F613-4823-BB22-96CC89CC20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7DCB1-7EEF-4658-8667-96BEB708C3C8}"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43292-F613-4823-BB22-96CC89CC20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27DCB1-7EEF-4658-8667-96BEB708C3C8}" type="datetimeFigureOut">
              <a:rPr lang="en-US" smtClean="0"/>
              <a:t>1/16/2017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43292-F613-4823-BB22-96CC89CC2063}"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27DCB1-7EEF-4658-8667-96BEB708C3C8}"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43292-F613-4823-BB22-96CC89CC20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27DCB1-7EEF-4658-8667-96BEB708C3C8}"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43292-F613-4823-BB22-96CC89CC20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7DCB1-7EEF-4658-8667-96BEB708C3C8}"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43292-F613-4823-BB22-96CC89CC20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727DCB1-7EEF-4658-8667-96BEB708C3C8}"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43292-F613-4823-BB22-96CC89CC20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27DCB1-7EEF-4658-8667-96BEB708C3C8}"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43292-F613-4823-BB22-96CC89CC2063}"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727DCB1-7EEF-4658-8667-96BEB708C3C8}" type="datetimeFigureOut">
              <a:rPr lang="en-US" smtClean="0"/>
              <a:t>1/16/2017</a:t>
            </a:fld>
            <a:endParaRPr lang="en-US"/>
          </a:p>
        </p:txBody>
      </p:sp>
      <p:sp>
        <p:nvSpPr>
          <p:cNvPr id="7" name="Slide Number Placeholder 6"/>
          <p:cNvSpPr>
            <a:spLocks noGrp="1"/>
          </p:cNvSpPr>
          <p:nvPr>
            <p:ph type="sldNum" sz="quarter" idx="12"/>
          </p:nvPr>
        </p:nvSpPr>
        <p:spPr/>
        <p:txBody>
          <a:bodyPr/>
          <a:lstStyle/>
          <a:p>
            <a:fld id="{A6C43292-F613-4823-BB22-96CC89CC2063}"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727DCB1-7EEF-4658-8667-96BEB708C3C8}" type="datetimeFigureOut">
              <a:rPr lang="en-US" smtClean="0"/>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6C43292-F613-4823-BB22-96CC89CC2063}"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1775(65) - 1783</a:t>
            </a:r>
            <a:endParaRPr lang="en-US" dirty="0"/>
          </a:p>
        </p:txBody>
      </p:sp>
      <p:sp>
        <p:nvSpPr>
          <p:cNvPr id="2" name="Title 1"/>
          <p:cNvSpPr>
            <a:spLocks noGrp="1"/>
          </p:cNvSpPr>
          <p:nvPr>
            <p:ph type="ctrTitle"/>
          </p:nvPr>
        </p:nvSpPr>
        <p:spPr/>
        <p:txBody>
          <a:bodyPr/>
          <a:lstStyle/>
          <a:p>
            <a:r>
              <a:rPr lang="en-CA" dirty="0" smtClean="0"/>
              <a:t>The American Revolution</a:t>
            </a:r>
            <a:endParaRPr lang="en-US" dirty="0"/>
          </a:p>
        </p:txBody>
      </p:sp>
    </p:spTree>
    <p:extLst>
      <p:ext uri="{BB962C8B-B14F-4D97-AF65-F5344CB8AC3E}">
        <p14:creationId xmlns:p14="http://schemas.microsoft.com/office/powerpoint/2010/main" val="2895192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Royal Proclamation, 1763</a:t>
            </a:r>
            <a:endParaRPr lang="en-US" dirty="0"/>
          </a:p>
        </p:txBody>
      </p:sp>
      <p:sp>
        <p:nvSpPr>
          <p:cNvPr id="3" name="Content Placeholder 2"/>
          <p:cNvSpPr>
            <a:spLocks noGrp="1"/>
          </p:cNvSpPr>
          <p:nvPr>
            <p:ph idx="1"/>
          </p:nvPr>
        </p:nvSpPr>
        <p:spPr>
          <a:xfrm>
            <a:off x="97160" y="1700808"/>
            <a:ext cx="5842992" cy="5157192"/>
          </a:xfrm>
        </p:spPr>
        <p:txBody>
          <a:bodyPr>
            <a:normAutofit lnSpcReduction="10000"/>
          </a:bodyPr>
          <a:lstStyle/>
          <a:p>
            <a:pPr marL="114300" indent="0">
              <a:buNone/>
            </a:pPr>
            <a:r>
              <a:rPr lang="en-CA" dirty="0" smtClean="0"/>
              <a:t>AFTER Pontiac’s defeat, the king issued a Royal Proclamation</a:t>
            </a:r>
          </a:p>
          <a:p>
            <a:r>
              <a:rPr lang="en-CA" dirty="0" smtClean="0"/>
              <a:t>No land speculation west of Appalachian </a:t>
            </a:r>
            <a:r>
              <a:rPr lang="en-CA" dirty="0" err="1" smtClean="0"/>
              <a:t>Mtns</a:t>
            </a:r>
            <a:r>
              <a:rPr lang="en-CA" dirty="0" smtClean="0"/>
              <a:t>.</a:t>
            </a:r>
          </a:p>
          <a:p>
            <a:pPr lvl="1"/>
            <a:r>
              <a:rPr lang="en-CA" dirty="0" smtClean="0"/>
              <a:t>I.e. no OHIO VALLEY</a:t>
            </a:r>
          </a:p>
          <a:p>
            <a:pPr marL="411480" lvl="1" indent="0">
              <a:buNone/>
            </a:pPr>
            <a:endParaRPr lang="en-CA" dirty="0" smtClean="0"/>
          </a:p>
          <a:p>
            <a:r>
              <a:rPr lang="en-CA" dirty="0"/>
              <a:t>It also explicitly states:</a:t>
            </a:r>
          </a:p>
          <a:p>
            <a:pPr lvl="1" fontAlgn="base"/>
            <a:r>
              <a:rPr lang="en-CA" dirty="0"/>
              <a:t>“</a:t>
            </a:r>
            <a:r>
              <a:rPr lang="en-CA" b="1" dirty="0"/>
              <a:t>Aboriginal Title</a:t>
            </a:r>
            <a:r>
              <a:rPr lang="en-CA" dirty="0"/>
              <a:t>” (ownership) of land existed before, and </a:t>
            </a:r>
            <a:r>
              <a:rPr lang="en-CA" dirty="0" smtClean="0"/>
              <a:t>continues </a:t>
            </a:r>
            <a:r>
              <a:rPr lang="en-CA" dirty="0"/>
              <a:t>to exist</a:t>
            </a:r>
          </a:p>
          <a:p>
            <a:pPr lvl="1"/>
            <a:r>
              <a:rPr lang="en-CA" dirty="0"/>
              <a:t>The right to aboriginal “</a:t>
            </a:r>
            <a:r>
              <a:rPr lang="en-CA" b="1" dirty="0"/>
              <a:t>self-determination</a:t>
            </a:r>
            <a:r>
              <a:rPr lang="en-CA" dirty="0"/>
              <a:t>” (the right to be in charge of themselves)</a:t>
            </a:r>
            <a:br>
              <a:rPr lang="en-CA" dirty="0"/>
            </a:br>
            <a:endParaRPr lang="en-CA" dirty="0"/>
          </a:p>
          <a:p>
            <a:pPr marL="114300" indent="0">
              <a:buNone/>
            </a:pPr>
            <a:r>
              <a:rPr lang="en-CA" dirty="0" smtClean="0"/>
              <a:t>POV of Americans: best interest? less important? Angry.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00808"/>
            <a:ext cx="3368736" cy="295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312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Royal Proclamation, 1763</a:t>
            </a:r>
            <a:endParaRPr lang="en-US" dirty="0"/>
          </a:p>
        </p:txBody>
      </p:sp>
      <p:sp>
        <p:nvSpPr>
          <p:cNvPr id="3" name="Content Placeholder 2"/>
          <p:cNvSpPr>
            <a:spLocks noGrp="1"/>
          </p:cNvSpPr>
          <p:nvPr>
            <p:ph idx="1"/>
          </p:nvPr>
        </p:nvSpPr>
        <p:spPr>
          <a:xfrm>
            <a:off x="457200" y="1790366"/>
            <a:ext cx="4474840" cy="4772744"/>
          </a:xfrm>
        </p:spPr>
        <p:txBody>
          <a:bodyPr>
            <a:normAutofit lnSpcReduction="10000"/>
          </a:bodyPr>
          <a:lstStyle/>
          <a:p>
            <a:pPr marL="114300" indent="0">
              <a:buNone/>
            </a:pPr>
            <a:r>
              <a:rPr lang="en-CA" dirty="0"/>
              <a:t>The Royal Proclamation has been referenced even recently in land negotiations between the Canadian government and Aboriginal peoples</a:t>
            </a:r>
            <a:r>
              <a:rPr lang="en-CA" dirty="0" smtClean="0"/>
              <a:t>.</a:t>
            </a:r>
          </a:p>
          <a:p>
            <a:pPr marL="114300" indent="0">
              <a:buNone/>
            </a:pPr>
            <a:endParaRPr lang="en-CA" dirty="0"/>
          </a:p>
          <a:p>
            <a:pPr marL="114300" indent="0">
              <a:buNone/>
            </a:pPr>
            <a:r>
              <a:rPr lang="en-CA" dirty="0"/>
              <a:t>Key Question: </a:t>
            </a:r>
          </a:p>
          <a:p>
            <a:pPr marL="114300" indent="0">
              <a:buNone/>
            </a:pPr>
            <a:r>
              <a:rPr lang="en-CA" b="1" i="1" dirty="0"/>
              <a:t>Is the Royal Proclamation the source of Aboriginal land rights, or does it merely acknowledge and confirm its pre-existence</a:t>
            </a:r>
            <a:r>
              <a:rPr lang="en-CA" b="1" i="1" dirty="0" smtClean="0"/>
              <a:t>?</a:t>
            </a:r>
            <a:endParaRPr lang="en-US" dirty="0"/>
          </a:p>
        </p:txBody>
      </p:sp>
      <p:pic>
        <p:nvPicPr>
          <p:cNvPr id="3074" name="Picture 2" descr="https://lh5.googleusercontent.com/lMRdRMTGs4cSvTYmDUzbVFWANb_MT7gxqvygeiX8NfCvWC7DG1UACOdCrjlEsWGRP7WHvw0pwEdfkA5ZrkW4hviNWpH-5r7xT9SEVX2E_Hv9Gx1csHXVOtx72mJKzneXMLbjCVnsX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28800"/>
            <a:ext cx="4067175"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85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Quebec</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CA" dirty="0"/>
              <a:t>Quebec was essentially under </a:t>
            </a:r>
            <a:r>
              <a:rPr lang="en-CA" u="sng" dirty="0"/>
              <a:t>military rule</a:t>
            </a:r>
            <a:r>
              <a:rPr lang="en-CA" dirty="0"/>
              <a:t> by Britain</a:t>
            </a:r>
          </a:p>
          <a:p>
            <a:pPr marL="114300" indent="0">
              <a:buNone/>
            </a:pPr>
            <a:endParaRPr lang="en-CA" dirty="0"/>
          </a:p>
          <a:p>
            <a:r>
              <a:rPr lang="en-CA" dirty="0"/>
              <a:t>Britain had hoped Quebecers would forget their language and traditions and </a:t>
            </a:r>
            <a:r>
              <a:rPr lang="en-CA" i="1" dirty="0"/>
              <a:t>assimilate</a:t>
            </a:r>
            <a:r>
              <a:rPr lang="en-CA" dirty="0"/>
              <a:t> into British culture</a:t>
            </a:r>
          </a:p>
          <a:p>
            <a:pPr marL="114300" indent="0">
              <a:buNone/>
            </a:pPr>
            <a:r>
              <a:rPr lang="en-CA" dirty="0"/>
              <a:t/>
            </a:r>
            <a:br>
              <a:rPr lang="en-CA" dirty="0"/>
            </a:br>
            <a:r>
              <a:rPr lang="en-CA" dirty="0" smtClean="0"/>
              <a:t>Many </a:t>
            </a:r>
            <a:r>
              <a:rPr lang="en-CA" dirty="0"/>
              <a:t>wealthy and important French fur traders left for France or New Orleans. They were replaced by Scottish and American fur traders (they would become the </a:t>
            </a:r>
            <a:r>
              <a:rPr lang="en-CA" b="1" dirty="0"/>
              <a:t>Northwest Company</a:t>
            </a:r>
            <a:r>
              <a:rPr lang="en-CA" dirty="0"/>
              <a:t>)</a:t>
            </a:r>
          </a:p>
          <a:p>
            <a:pPr marL="114300" indent="0">
              <a:buNone/>
            </a:pPr>
            <a:r>
              <a:rPr lang="en-CA" dirty="0"/>
              <a:t/>
            </a:r>
            <a:br>
              <a:rPr lang="en-CA" dirty="0"/>
            </a:br>
            <a:r>
              <a:rPr lang="en-CA" b="1" dirty="0"/>
              <a:t>The French would hold on dearly to their language and culture</a:t>
            </a:r>
          </a:p>
          <a:p>
            <a:endParaRPr lang="en-US" dirty="0"/>
          </a:p>
        </p:txBody>
      </p:sp>
    </p:spTree>
    <p:extLst>
      <p:ext uri="{BB962C8B-B14F-4D97-AF65-F5344CB8AC3E}">
        <p14:creationId xmlns:p14="http://schemas.microsoft.com/office/powerpoint/2010/main" val="1080259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Quebec Act, 1774</a:t>
            </a:r>
            <a:endParaRPr lang="en-US" dirty="0"/>
          </a:p>
        </p:txBody>
      </p:sp>
      <p:sp>
        <p:nvSpPr>
          <p:cNvPr id="3" name="Content Placeholder 2"/>
          <p:cNvSpPr>
            <a:spLocks noGrp="1"/>
          </p:cNvSpPr>
          <p:nvPr>
            <p:ph idx="1"/>
          </p:nvPr>
        </p:nvSpPr>
        <p:spPr/>
        <p:txBody>
          <a:bodyPr>
            <a:normAutofit fontScale="92500" lnSpcReduction="20000"/>
          </a:bodyPr>
          <a:lstStyle/>
          <a:p>
            <a:pPr marL="114300" indent="0">
              <a:buNone/>
            </a:pPr>
            <a:r>
              <a:rPr lang="en-CA" dirty="0" smtClean="0"/>
              <a:t>As a result, Quebec would become a new British territory</a:t>
            </a:r>
          </a:p>
          <a:p>
            <a:r>
              <a:rPr lang="en-CA" dirty="0" smtClean="0"/>
              <a:t>so the British don’t have to maintain military rule</a:t>
            </a:r>
          </a:p>
          <a:p>
            <a:pPr marL="114300" indent="0">
              <a:buNone/>
            </a:pPr>
            <a:endParaRPr lang="en-CA" dirty="0"/>
          </a:p>
          <a:p>
            <a:pPr marL="114300" indent="0">
              <a:buNone/>
            </a:pPr>
            <a:r>
              <a:rPr lang="en-CA" dirty="0"/>
              <a:t>The </a:t>
            </a:r>
            <a:r>
              <a:rPr lang="en-CA" dirty="0" err="1"/>
              <a:t>Canadiens</a:t>
            </a:r>
            <a:r>
              <a:rPr lang="en-CA" dirty="0"/>
              <a:t> in Quebec hoped to have their rights and customs respected, and also more democracy - they wanted an </a:t>
            </a:r>
            <a:r>
              <a:rPr lang="en-CA" b="1" i="1" dirty="0"/>
              <a:t>elected assembly</a:t>
            </a:r>
            <a:r>
              <a:rPr lang="en-CA" b="1" dirty="0"/>
              <a:t> </a:t>
            </a:r>
            <a:r>
              <a:rPr lang="en-CA" dirty="0"/>
              <a:t>like the 13 American colonies</a:t>
            </a:r>
          </a:p>
          <a:p>
            <a:pPr marL="114300" indent="0">
              <a:buNone/>
            </a:pPr>
            <a:endParaRPr lang="en-CA" dirty="0"/>
          </a:p>
          <a:p>
            <a:pPr marL="114300" indent="0">
              <a:buNone/>
            </a:pPr>
            <a:r>
              <a:rPr lang="en-CA" dirty="0"/>
              <a:t>But the Quebec Act kept the </a:t>
            </a:r>
            <a:r>
              <a:rPr lang="en-CA" b="1" i="1" dirty="0"/>
              <a:t>feudal system</a:t>
            </a:r>
            <a:r>
              <a:rPr lang="en-CA" dirty="0"/>
              <a:t> of the church and seigneurs (land owners</a:t>
            </a:r>
            <a:r>
              <a:rPr lang="en-CA" dirty="0" smtClean="0"/>
              <a:t>)</a:t>
            </a:r>
            <a:r>
              <a:rPr lang="en-CA" dirty="0"/>
              <a:t/>
            </a:r>
            <a:br>
              <a:rPr lang="en-CA" dirty="0"/>
            </a:br>
            <a:endParaRPr lang="en-CA" dirty="0"/>
          </a:p>
          <a:p>
            <a:r>
              <a:rPr lang="en-CA" dirty="0"/>
              <a:t>It promised to recognize the Catholic Church and blend English criminal law and French civil law</a:t>
            </a:r>
            <a:br>
              <a:rPr lang="en-CA" dirty="0"/>
            </a:br>
            <a:endParaRPr lang="en-CA" dirty="0" smtClean="0"/>
          </a:p>
        </p:txBody>
      </p:sp>
    </p:spTree>
    <p:extLst>
      <p:ext uri="{BB962C8B-B14F-4D97-AF65-F5344CB8AC3E}">
        <p14:creationId xmlns:p14="http://schemas.microsoft.com/office/powerpoint/2010/main" val="483083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Quebec Act, 1774</a:t>
            </a:r>
            <a:endParaRPr lang="en-US" dirty="0"/>
          </a:p>
        </p:txBody>
      </p:sp>
      <p:sp>
        <p:nvSpPr>
          <p:cNvPr id="3" name="Content Placeholder 2"/>
          <p:cNvSpPr>
            <a:spLocks noGrp="1"/>
          </p:cNvSpPr>
          <p:nvPr>
            <p:ph idx="1"/>
          </p:nvPr>
        </p:nvSpPr>
        <p:spPr/>
        <p:txBody>
          <a:bodyPr/>
          <a:lstStyle/>
          <a:p>
            <a:pPr marL="114300" indent="0">
              <a:buNone/>
            </a:pPr>
            <a:r>
              <a:rPr lang="en-CA" dirty="0"/>
              <a:t>But the secret plan was to </a:t>
            </a:r>
            <a:r>
              <a:rPr lang="en-CA" u="sng" dirty="0"/>
              <a:t>suppress </a:t>
            </a:r>
            <a:r>
              <a:rPr lang="en-CA" dirty="0"/>
              <a:t>the Catholic Church and replace French civil law with English civil </a:t>
            </a:r>
            <a:r>
              <a:rPr lang="en-CA" dirty="0" smtClean="0"/>
              <a:t>law</a:t>
            </a:r>
            <a:r>
              <a:rPr lang="en-CA" dirty="0"/>
              <a:t/>
            </a:r>
            <a:br>
              <a:rPr lang="en-CA" dirty="0"/>
            </a:br>
            <a:endParaRPr lang="en-CA" dirty="0"/>
          </a:p>
          <a:p>
            <a:pPr marL="114300" indent="0">
              <a:buNone/>
            </a:pPr>
            <a:r>
              <a:rPr lang="en-CA" dirty="0"/>
              <a:t>Quebecers hoped they would get an </a:t>
            </a:r>
            <a:r>
              <a:rPr lang="en-CA" dirty="0" smtClean="0"/>
              <a:t>elected assembly </a:t>
            </a:r>
            <a:r>
              <a:rPr lang="en-CA" dirty="0"/>
              <a:t>like the 13 American colonies had, but instead they were under the thumb of the British Monarchy </a:t>
            </a:r>
            <a:br>
              <a:rPr lang="en-CA" dirty="0"/>
            </a:br>
            <a:endParaRPr lang="en-US" dirty="0"/>
          </a:p>
        </p:txBody>
      </p:sp>
    </p:spTree>
    <p:extLst>
      <p:ext uri="{BB962C8B-B14F-4D97-AF65-F5344CB8AC3E}">
        <p14:creationId xmlns:p14="http://schemas.microsoft.com/office/powerpoint/2010/main" val="1415584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a:t>Q</a:t>
            </a:r>
            <a:r>
              <a:rPr lang="en-CA" dirty="0" smtClean="0"/>
              <a:t>uebec act, 1774</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CA" dirty="0"/>
              <a:t>The </a:t>
            </a:r>
            <a:r>
              <a:rPr lang="en-CA" b="1" dirty="0"/>
              <a:t>Americans</a:t>
            </a:r>
            <a:r>
              <a:rPr lang="en-CA" dirty="0"/>
              <a:t> hated the Quebec Act as well. The Act expanded Quebec territory into the </a:t>
            </a:r>
            <a:r>
              <a:rPr lang="en-CA" u="sng" dirty="0"/>
              <a:t>Ohio valley</a:t>
            </a:r>
            <a:r>
              <a:rPr lang="en-CA" dirty="0"/>
              <a:t>.</a:t>
            </a:r>
          </a:p>
          <a:p>
            <a:pPr marL="114300" indent="0">
              <a:buNone/>
            </a:pPr>
            <a:endParaRPr lang="en-CA" dirty="0"/>
          </a:p>
          <a:p>
            <a:r>
              <a:rPr lang="en-CA" dirty="0"/>
              <a:t>They wanted to expand into the Ohio Valley, but were now prevented from doing so.</a:t>
            </a:r>
          </a:p>
          <a:p>
            <a:pPr marL="114300" indent="0">
              <a:buNone/>
            </a:pPr>
            <a:endParaRPr lang="en-CA" dirty="0"/>
          </a:p>
          <a:p>
            <a:r>
              <a:rPr lang="en-CA" dirty="0"/>
              <a:t>Quebec didn’t have an elected assembly, and the American 13 colonies felt threatened by </a:t>
            </a:r>
            <a:r>
              <a:rPr lang="en-CA" dirty="0" smtClean="0"/>
              <a:t>this (maybe it would happen to them?)</a:t>
            </a:r>
            <a:r>
              <a:rPr lang="en-CA" dirty="0"/>
              <a:t/>
            </a:r>
            <a:br>
              <a:rPr lang="en-CA" dirty="0"/>
            </a:br>
            <a:endParaRPr lang="en-CA" dirty="0"/>
          </a:p>
          <a:p>
            <a:pPr marL="114300" indent="0">
              <a:buNone/>
            </a:pPr>
            <a:r>
              <a:rPr lang="en-CA" dirty="0"/>
              <a:t>This would lead directly to the </a:t>
            </a:r>
            <a:r>
              <a:rPr lang="en-CA" b="1" dirty="0"/>
              <a:t>American Revolution</a:t>
            </a:r>
            <a:r>
              <a:rPr lang="en-CA" dirty="0"/>
              <a:t/>
            </a:r>
            <a:br>
              <a:rPr lang="en-CA" dirty="0"/>
            </a:br>
            <a:endParaRPr lang="en-US" dirty="0"/>
          </a:p>
        </p:txBody>
      </p:sp>
    </p:spTree>
    <p:extLst>
      <p:ext uri="{BB962C8B-B14F-4D97-AF65-F5344CB8AC3E}">
        <p14:creationId xmlns:p14="http://schemas.microsoft.com/office/powerpoint/2010/main" val="2923205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99591" y="1474"/>
            <a:ext cx="7734551" cy="685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425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British motivations?</a:t>
            </a:r>
            <a:endParaRPr lang="en-US" dirty="0"/>
          </a:p>
        </p:txBody>
      </p:sp>
      <p:sp>
        <p:nvSpPr>
          <p:cNvPr id="3" name="Content Placeholder 2"/>
          <p:cNvSpPr>
            <a:spLocks noGrp="1"/>
          </p:cNvSpPr>
          <p:nvPr>
            <p:ph idx="1"/>
          </p:nvPr>
        </p:nvSpPr>
        <p:spPr/>
        <p:txBody>
          <a:bodyPr/>
          <a:lstStyle/>
          <a:p>
            <a:pPr marL="114300" indent="0">
              <a:buNone/>
            </a:pPr>
            <a:r>
              <a:rPr lang="en-CA" dirty="0" smtClean="0"/>
              <a:t>What do these events reveal about British motivations?</a:t>
            </a:r>
          </a:p>
          <a:p>
            <a:pPr marL="114300" indent="0">
              <a:buNone/>
            </a:pPr>
            <a:endParaRPr lang="en-CA" dirty="0"/>
          </a:p>
          <a:p>
            <a:pPr marL="114300" indent="0">
              <a:buNone/>
            </a:pPr>
            <a:r>
              <a:rPr lang="en-CA" dirty="0" smtClean="0"/>
              <a:t>Are these motivations different from the ones during the 7 Years’ War?</a:t>
            </a:r>
            <a:endParaRPr lang="en-US" dirty="0"/>
          </a:p>
        </p:txBody>
      </p:sp>
    </p:spTree>
    <p:extLst>
      <p:ext uri="{BB962C8B-B14F-4D97-AF65-F5344CB8AC3E}">
        <p14:creationId xmlns:p14="http://schemas.microsoft.com/office/powerpoint/2010/main" val="2242803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Lead up to the revolution</a:t>
            </a:r>
            <a:endParaRPr lang="en-US" dirty="0"/>
          </a:p>
        </p:txBody>
      </p:sp>
      <p:sp>
        <p:nvSpPr>
          <p:cNvPr id="3" name="Content Placeholder 2"/>
          <p:cNvSpPr>
            <a:spLocks noGrp="1"/>
          </p:cNvSpPr>
          <p:nvPr>
            <p:ph idx="1"/>
          </p:nvPr>
        </p:nvSpPr>
        <p:spPr>
          <a:xfrm>
            <a:off x="4355976" y="1772816"/>
            <a:ext cx="4474840" cy="4700736"/>
          </a:xfrm>
        </p:spPr>
        <p:txBody>
          <a:bodyPr>
            <a:normAutofit fontScale="92500" lnSpcReduction="10000"/>
          </a:bodyPr>
          <a:lstStyle/>
          <a:p>
            <a:pPr marL="114300" indent="0">
              <a:buNone/>
            </a:pPr>
            <a:r>
              <a:rPr lang="en-CA" dirty="0"/>
              <a:t>Last class we learned:</a:t>
            </a:r>
          </a:p>
          <a:p>
            <a:r>
              <a:rPr lang="en-CA" dirty="0"/>
              <a:t>The </a:t>
            </a:r>
            <a:r>
              <a:rPr lang="en-CA" b="1" dirty="0"/>
              <a:t>Royal Proclamation</a:t>
            </a:r>
            <a:r>
              <a:rPr lang="en-CA" dirty="0"/>
              <a:t> and the </a:t>
            </a:r>
            <a:r>
              <a:rPr lang="en-CA" b="1" dirty="0"/>
              <a:t>Quebec Act </a:t>
            </a:r>
            <a:r>
              <a:rPr lang="en-CA" dirty="0"/>
              <a:t>defined the borders of the </a:t>
            </a:r>
            <a:r>
              <a:rPr lang="en-CA" b="1" dirty="0"/>
              <a:t>Province of Quebec </a:t>
            </a:r>
            <a:r>
              <a:rPr lang="en-CA" dirty="0"/>
              <a:t>(now a British colony) and “</a:t>
            </a:r>
            <a:r>
              <a:rPr lang="en-CA" b="1" dirty="0"/>
              <a:t>Indian</a:t>
            </a:r>
            <a:r>
              <a:rPr lang="en-CA" dirty="0"/>
              <a:t>” territory</a:t>
            </a:r>
          </a:p>
          <a:p>
            <a:pPr marL="114300" indent="0">
              <a:buNone/>
            </a:pPr>
            <a:r>
              <a:rPr lang="en-CA" dirty="0"/>
              <a:t/>
            </a:r>
            <a:br>
              <a:rPr lang="en-CA" dirty="0"/>
            </a:br>
            <a:endParaRPr lang="en-CA" dirty="0"/>
          </a:p>
          <a:p>
            <a:pPr marL="114300" indent="0">
              <a:buNone/>
            </a:pPr>
            <a:r>
              <a:rPr lang="en-CA" dirty="0"/>
              <a:t>This angered the </a:t>
            </a:r>
          </a:p>
          <a:p>
            <a:r>
              <a:rPr lang="en-CA" b="1" dirty="0"/>
              <a:t>13 Colonies</a:t>
            </a:r>
            <a:r>
              <a:rPr lang="en-CA" dirty="0"/>
              <a:t> as it blocked  expansion (especially into the </a:t>
            </a:r>
            <a:r>
              <a:rPr lang="en-CA" b="1" dirty="0"/>
              <a:t>Ohio Valley</a:t>
            </a:r>
            <a:r>
              <a:rPr lang="en-CA" dirty="0"/>
              <a:t>)</a:t>
            </a:r>
            <a:br>
              <a:rPr lang="en-CA" dirty="0"/>
            </a:br>
            <a:endParaRPr lang="en-US" dirty="0"/>
          </a:p>
        </p:txBody>
      </p:sp>
      <p:pic>
        <p:nvPicPr>
          <p:cNvPr id="2050" name="Picture 2" descr="https://lh4.googleusercontent.com/JGfpvZzyUqP-pBrZQAVvOV9zV3_BH-3yTZ6l4q-TtZsb6xLcU7USEaCkNJ4BWQAn_lIQVV-t_MrgAYR3CiYMYIn_deKMC7F_QNej5UgKKk8GXGOjgHNwN7_RZDq0pbFvrCxohI07FJ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91" y="1152080"/>
            <a:ext cx="4346262" cy="568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50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4.googleusercontent.com/x3RjDoVTiHDPlolPVsvvgbp8jwpnIZ5bazP_2YBiv0qRgLqsRBVioUm3u0aJClSEuMnLpZmLMQxDI4TgmRK9n3nkIuvKloj6K77Ur9T2k-VAfo_nMVOv1vTlHLqx06aMP-qIsjzXR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32" y="1052736"/>
            <a:ext cx="8486775"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55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“Death and Taxes”</a:t>
            </a:r>
            <a:endParaRPr lang="en-US" dirty="0"/>
          </a:p>
        </p:txBody>
      </p:sp>
      <p:sp>
        <p:nvSpPr>
          <p:cNvPr id="3" name="Content Placeholder 2"/>
          <p:cNvSpPr>
            <a:spLocks noGrp="1"/>
          </p:cNvSpPr>
          <p:nvPr>
            <p:ph idx="1"/>
          </p:nvPr>
        </p:nvSpPr>
        <p:spPr/>
        <p:txBody>
          <a:bodyPr>
            <a:noAutofit/>
          </a:bodyPr>
          <a:lstStyle/>
          <a:p>
            <a:pPr marL="114300" indent="0">
              <a:buNone/>
            </a:pPr>
            <a:r>
              <a:rPr lang="en-CA" sz="1700" dirty="0" smtClean="0"/>
              <a:t>Several famous authors have uttered lines to this effect. The first was Daniel Defoe, in </a:t>
            </a:r>
            <a:r>
              <a:rPr lang="en-CA" sz="1700" i="1" dirty="0" smtClean="0"/>
              <a:t>The Political History of the Devil</a:t>
            </a:r>
            <a:r>
              <a:rPr lang="en-CA" sz="1700" dirty="0" smtClean="0"/>
              <a:t>, 1726:</a:t>
            </a:r>
          </a:p>
          <a:p>
            <a:pPr marL="0" indent="0">
              <a:buNone/>
            </a:pPr>
            <a:endParaRPr lang="en-CA" sz="1700" dirty="0"/>
          </a:p>
          <a:p>
            <a:pPr marL="0" indent="0">
              <a:buNone/>
            </a:pPr>
            <a:r>
              <a:rPr lang="en-CA" sz="1700" b="1" dirty="0" smtClean="0"/>
              <a:t>"Things as certain as death and taxes, can be more firmly believed."</a:t>
            </a:r>
          </a:p>
          <a:p>
            <a:endParaRPr lang="en-CA" sz="1700" dirty="0" smtClean="0"/>
          </a:p>
          <a:p>
            <a:pPr marL="114300" indent="0">
              <a:buNone/>
            </a:pPr>
            <a:r>
              <a:rPr lang="en-CA" sz="1700" dirty="0" smtClean="0"/>
              <a:t>Benjamin Franklin (1706-90) used the form we are currently more familiar with, in a letter to Jean-Baptiste Leroy, 1789, which was re-printed in </a:t>
            </a:r>
            <a:r>
              <a:rPr lang="en-CA" sz="1700" i="1" dirty="0" smtClean="0"/>
              <a:t>The Works of Benjamin Franklin</a:t>
            </a:r>
            <a:r>
              <a:rPr lang="en-CA" sz="1700" dirty="0" smtClean="0"/>
              <a:t>, 1817:</a:t>
            </a:r>
          </a:p>
          <a:p>
            <a:pPr marL="0" indent="0">
              <a:buNone/>
            </a:pPr>
            <a:endParaRPr lang="en-CA" sz="1700" dirty="0" smtClean="0"/>
          </a:p>
          <a:p>
            <a:pPr marL="0" indent="0">
              <a:buNone/>
            </a:pPr>
            <a:r>
              <a:rPr lang="en-CA" sz="1700" b="1" dirty="0" smtClean="0"/>
              <a:t>"'In this world nothing can be said to be certain, except death and taxes."</a:t>
            </a:r>
          </a:p>
          <a:p>
            <a:endParaRPr lang="en-CA" sz="1700" dirty="0" smtClean="0"/>
          </a:p>
          <a:p>
            <a:pPr marL="114300" indent="0">
              <a:buNone/>
            </a:pPr>
            <a:r>
              <a:rPr lang="en-CA" sz="1700" dirty="0" smtClean="0"/>
              <a:t>Another thought on the theme of death and taxes is Margaret Mitchell's line from her book </a:t>
            </a:r>
            <a:r>
              <a:rPr lang="en-CA" sz="1700" i="1" dirty="0" smtClean="0"/>
              <a:t>Gone With the Wind</a:t>
            </a:r>
            <a:r>
              <a:rPr lang="en-CA" sz="1700" dirty="0" smtClean="0"/>
              <a:t>, 1936:</a:t>
            </a:r>
          </a:p>
          <a:p>
            <a:pPr marL="0" indent="0">
              <a:buNone/>
            </a:pPr>
            <a:endParaRPr lang="en-CA" sz="1700" dirty="0"/>
          </a:p>
          <a:p>
            <a:pPr marL="0" indent="0">
              <a:buNone/>
            </a:pPr>
            <a:r>
              <a:rPr lang="en-CA" sz="1700" b="1" dirty="0" smtClean="0"/>
              <a:t>"Death, taxes and childbirth! There's never any convenient time for any of them."</a:t>
            </a:r>
          </a:p>
        </p:txBody>
      </p:sp>
    </p:spTree>
    <p:extLst>
      <p:ext uri="{BB962C8B-B14F-4D97-AF65-F5344CB8AC3E}">
        <p14:creationId xmlns:p14="http://schemas.microsoft.com/office/powerpoint/2010/main" val="2761306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13 colonies</a:t>
            </a:r>
            <a:endParaRPr lang="en-US" dirty="0"/>
          </a:p>
        </p:txBody>
      </p:sp>
      <p:sp>
        <p:nvSpPr>
          <p:cNvPr id="3" name="Content Placeholder 2"/>
          <p:cNvSpPr>
            <a:spLocks noGrp="1"/>
          </p:cNvSpPr>
          <p:nvPr>
            <p:ph idx="1"/>
          </p:nvPr>
        </p:nvSpPr>
        <p:spPr/>
        <p:txBody>
          <a:bodyPr>
            <a:normAutofit lnSpcReduction="10000"/>
          </a:bodyPr>
          <a:lstStyle/>
          <a:p>
            <a:pPr fontAlgn="base"/>
            <a:r>
              <a:rPr lang="en-CA" dirty="0"/>
              <a:t>The</a:t>
            </a:r>
            <a:r>
              <a:rPr lang="en-CA" b="1" dirty="0"/>
              <a:t> 13 Colonies</a:t>
            </a:r>
            <a:r>
              <a:rPr lang="en-CA" dirty="0"/>
              <a:t> were upset about being taxed by Britain, without having any representation in </a:t>
            </a:r>
            <a:r>
              <a:rPr lang="en-CA" u="sng" dirty="0"/>
              <a:t>British parliament:</a:t>
            </a:r>
            <a:r>
              <a:rPr lang="en-CA" dirty="0"/>
              <a:t> “</a:t>
            </a:r>
            <a:r>
              <a:rPr lang="en-CA" i="1" dirty="0"/>
              <a:t>Taxation without representation</a:t>
            </a:r>
            <a:r>
              <a:rPr lang="en-CA" dirty="0"/>
              <a:t>”</a:t>
            </a:r>
          </a:p>
          <a:p>
            <a:r>
              <a:rPr lang="en-CA" dirty="0"/>
              <a:t/>
            </a:r>
            <a:br>
              <a:rPr lang="en-CA" dirty="0"/>
            </a:br>
            <a:endParaRPr lang="en-CA" dirty="0"/>
          </a:p>
          <a:p>
            <a:pPr fontAlgn="base"/>
            <a:r>
              <a:rPr lang="en-CA" dirty="0"/>
              <a:t>The felt like they were being treated like </a:t>
            </a:r>
            <a:r>
              <a:rPr lang="en-CA" u="sng" dirty="0"/>
              <a:t>2nd class citizens</a:t>
            </a:r>
            <a:endParaRPr lang="en-CA" dirty="0"/>
          </a:p>
          <a:p>
            <a:r>
              <a:rPr lang="en-CA" dirty="0"/>
              <a:t/>
            </a:r>
            <a:br>
              <a:rPr lang="en-CA" dirty="0"/>
            </a:br>
            <a:endParaRPr lang="en-CA" dirty="0"/>
          </a:p>
          <a:p>
            <a:pPr fontAlgn="base"/>
            <a:r>
              <a:rPr lang="en-CA" dirty="0"/>
              <a:t>The colonies were not united; they each had their own legislature and strong business ties with Britain</a:t>
            </a:r>
          </a:p>
          <a:p>
            <a:pPr marL="114300" indent="0">
              <a:buNone/>
            </a:pPr>
            <a:endParaRPr lang="en-US" dirty="0"/>
          </a:p>
        </p:txBody>
      </p:sp>
    </p:spTree>
    <p:extLst>
      <p:ext uri="{BB962C8B-B14F-4D97-AF65-F5344CB8AC3E}">
        <p14:creationId xmlns:p14="http://schemas.microsoft.com/office/powerpoint/2010/main" val="4028469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The Sons of liberty &amp; the </a:t>
            </a:r>
            <a:r>
              <a:rPr lang="en-CA" dirty="0"/>
              <a:t>s</a:t>
            </a:r>
            <a:r>
              <a:rPr lang="en-CA" dirty="0" smtClean="0"/>
              <a:t>tamp act</a:t>
            </a:r>
            <a:endParaRPr lang="en-US" dirty="0"/>
          </a:p>
        </p:txBody>
      </p:sp>
      <p:sp>
        <p:nvSpPr>
          <p:cNvPr id="4" name="Content Placeholder 3"/>
          <p:cNvSpPr>
            <a:spLocks noGrp="1"/>
          </p:cNvSpPr>
          <p:nvPr>
            <p:ph idx="1"/>
          </p:nvPr>
        </p:nvSpPr>
        <p:spPr/>
        <p:txBody>
          <a:bodyPr>
            <a:normAutofit/>
          </a:bodyPr>
          <a:lstStyle/>
          <a:p>
            <a:pPr marL="114300" indent="0" fontAlgn="base">
              <a:buNone/>
            </a:pPr>
            <a:r>
              <a:rPr lang="en-CA" dirty="0"/>
              <a:t>A group called “</a:t>
            </a:r>
            <a:r>
              <a:rPr lang="en-CA" b="1" dirty="0"/>
              <a:t>The Sons of Liberty</a:t>
            </a:r>
            <a:r>
              <a:rPr lang="en-CA" dirty="0"/>
              <a:t>” was formed to intimidate English officers who tried to enforce the </a:t>
            </a:r>
            <a:r>
              <a:rPr lang="en-CA" dirty="0" smtClean="0"/>
              <a:t>tax</a:t>
            </a:r>
            <a:r>
              <a:rPr lang="en-CA" dirty="0"/>
              <a:t/>
            </a:r>
            <a:br>
              <a:rPr lang="en-CA" dirty="0"/>
            </a:br>
            <a:endParaRPr lang="en-CA" dirty="0"/>
          </a:p>
          <a:p>
            <a:pPr marL="114300" indent="0" fontAlgn="base">
              <a:buNone/>
            </a:pPr>
            <a:r>
              <a:rPr lang="en-CA" dirty="0"/>
              <a:t>The </a:t>
            </a:r>
            <a:r>
              <a:rPr lang="en-CA" b="1" dirty="0"/>
              <a:t>Stamp Act</a:t>
            </a:r>
            <a:r>
              <a:rPr lang="en-CA" dirty="0"/>
              <a:t>, and all others except </a:t>
            </a:r>
            <a:r>
              <a:rPr lang="en-CA" u="sng" dirty="0"/>
              <a:t>a tax on tea</a:t>
            </a:r>
            <a:r>
              <a:rPr lang="en-CA" dirty="0"/>
              <a:t>, were abolished </a:t>
            </a:r>
            <a:br>
              <a:rPr lang="en-CA" dirty="0"/>
            </a:br>
            <a:endParaRPr lang="en-CA" dirty="0"/>
          </a:p>
          <a:p>
            <a:pPr marL="114300" indent="0">
              <a:buNone/>
            </a:pPr>
            <a:r>
              <a:rPr lang="en-CA" dirty="0"/>
              <a:t>Other groups fighting against the English adopted the name of “</a:t>
            </a:r>
            <a:r>
              <a:rPr lang="en-CA" b="1" dirty="0"/>
              <a:t>The Sons of Liberty</a:t>
            </a:r>
            <a:r>
              <a:rPr lang="en-CA" dirty="0"/>
              <a:t>”</a:t>
            </a:r>
            <a:br>
              <a:rPr lang="en-CA" dirty="0"/>
            </a:br>
            <a:endParaRPr lang="en-US" dirty="0"/>
          </a:p>
        </p:txBody>
      </p:sp>
    </p:spTree>
    <p:extLst>
      <p:ext uri="{BB962C8B-B14F-4D97-AF65-F5344CB8AC3E}">
        <p14:creationId xmlns:p14="http://schemas.microsoft.com/office/powerpoint/2010/main" val="553673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The </a:t>
            </a:r>
            <a:r>
              <a:rPr lang="en-CA" dirty="0" err="1" smtClean="0"/>
              <a:t>boston</a:t>
            </a:r>
            <a:r>
              <a:rPr lang="en-CA" dirty="0" smtClean="0"/>
              <a:t> massacre</a:t>
            </a:r>
            <a:endParaRPr lang="en-US" dirty="0"/>
          </a:p>
        </p:txBody>
      </p:sp>
      <p:sp>
        <p:nvSpPr>
          <p:cNvPr id="4" name="Content Placeholder 3"/>
          <p:cNvSpPr>
            <a:spLocks noGrp="1"/>
          </p:cNvSpPr>
          <p:nvPr>
            <p:ph idx="1"/>
          </p:nvPr>
        </p:nvSpPr>
        <p:spPr/>
        <p:txBody>
          <a:bodyPr/>
          <a:lstStyle/>
          <a:p>
            <a:pPr marL="114300" indent="0">
              <a:buNone/>
            </a:pPr>
            <a:r>
              <a:rPr lang="en-CA" dirty="0"/>
              <a:t>In 1770, an angry mob of protesters in Boston began hurling rocks and snowballs at British soldiers</a:t>
            </a:r>
          </a:p>
          <a:p>
            <a:pPr marL="114300" indent="0">
              <a:buNone/>
            </a:pPr>
            <a:endParaRPr lang="en-CA" dirty="0"/>
          </a:p>
          <a:p>
            <a:pPr marL="114300" indent="0">
              <a:buNone/>
            </a:pPr>
            <a:r>
              <a:rPr lang="en-CA" dirty="0"/>
              <a:t>The soldiers fired into the crowd, killing 5 people</a:t>
            </a:r>
            <a:br>
              <a:rPr lang="en-CA" dirty="0"/>
            </a:br>
            <a:endParaRPr lang="en-US" dirty="0" smtClean="0"/>
          </a:p>
          <a:p>
            <a:endParaRPr lang="en-CA" dirty="0"/>
          </a:p>
          <a:p>
            <a:endParaRPr lang="en-CA" dirty="0" smtClean="0"/>
          </a:p>
          <a:p>
            <a:pPr marL="114300" indent="0" algn="ctr">
              <a:buNone/>
            </a:pPr>
            <a:r>
              <a:rPr lang="en-CA" b="1" dirty="0" smtClean="0"/>
              <a:t>Video break!</a:t>
            </a:r>
          </a:p>
          <a:p>
            <a:pPr marL="114300" indent="0" algn="ctr">
              <a:buNone/>
            </a:pPr>
            <a:r>
              <a:rPr lang="en-CA" b="1" dirty="0" smtClean="0"/>
              <a:t>What bias exists? How is the massacre presented? What motivations exist?</a:t>
            </a:r>
            <a:endParaRPr lang="en-US" b="1" dirty="0"/>
          </a:p>
        </p:txBody>
      </p:sp>
    </p:spTree>
    <p:extLst>
      <p:ext uri="{BB962C8B-B14F-4D97-AF65-F5344CB8AC3E}">
        <p14:creationId xmlns:p14="http://schemas.microsoft.com/office/powerpoint/2010/main" val="2812375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4.googleusercontent.com/9QJYzwTPqdsIY64wlGmkFaLoMCOJkBnqUSwTz2iGkS6Lkj7s0TS99RIz1oNEL1d4yDG3dthB3M8yDR0U7wNi1bA5g_6JzvyrSYbduSzWwDLEeddTY_g9ZirAhlBZYjs2cfJzLpqz6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0646"/>
            <a:ext cx="6906177" cy="655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274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boston</a:t>
            </a:r>
            <a:r>
              <a:rPr lang="en-CA" dirty="0" smtClean="0"/>
              <a:t> tea party</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CA" dirty="0"/>
              <a:t>I</a:t>
            </a:r>
            <a:r>
              <a:rPr lang="en-CA" dirty="0" smtClean="0"/>
              <a:t>n </a:t>
            </a:r>
            <a:r>
              <a:rPr lang="en-CA" dirty="0"/>
              <a:t>1773, England passed “</a:t>
            </a:r>
            <a:r>
              <a:rPr lang="en-CA" b="1" dirty="0"/>
              <a:t>Tea Act</a:t>
            </a:r>
            <a:r>
              <a:rPr lang="en-CA" dirty="0"/>
              <a:t>” which gave the British East India Company a monopoly over tea sales in the colony</a:t>
            </a:r>
          </a:p>
          <a:p>
            <a:pPr marL="114300" indent="0">
              <a:buNone/>
            </a:pPr>
            <a:r>
              <a:rPr lang="en-CA" dirty="0"/>
              <a:t/>
            </a:r>
            <a:br>
              <a:rPr lang="en-CA" dirty="0"/>
            </a:br>
            <a:endParaRPr lang="en-CA" dirty="0"/>
          </a:p>
          <a:p>
            <a:pPr marL="114300" indent="0">
              <a:buNone/>
            </a:pPr>
            <a:r>
              <a:rPr lang="en-CA" dirty="0"/>
              <a:t>50 </a:t>
            </a:r>
            <a:r>
              <a:rPr lang="en-CA" b="1" dirty="0"/>
              <a:t>Sons of Liberty</a:t>
            </a:r>
            <a:r>
              <a:rPr lang="en-CA" dirty="0"/>
              <a:t>, dressed as Native Americans from the </a:t>
            </a:r>
            <a:r>
              <a:rPr lang="en-CA" i="1" dirty="0"/>
              <a:t>Mohawk tribe</a:t>
            </a:r>
            <a:r>
              <a:rPr lang="en-CA" dirty="0"/>
              <a:t>, threw 342 chests of tea into the ocean</a:t>
            </a:r>
          </a:p>
          <a:p>
            <a:pPr marL="114300" indent="0">
              <a:buNone/>
            </a:pPr>
            <a:r>
              <a:rPr lang="en-CA" dirty="0"/>
              <a:t/>
            </a:r>
            <a:br>
              <a:rPr lang="en-CA" dirty="0"/>
            </a:br>
            <a:endParaRPr lang="en-CA" dirty="0"/>
          </a:p>
          <a:p>
            <a:pPr marL="114300" indent="0">
              <a:buNone/>
            </a:pPr>
            <a:r>
              <a:rPr lang="en-CA" dirty="0"/>
              <a:t>This act has become a major symbol for the American resistance to British rule leading up to the </a:t>
            </a:r>
            <a:r>
              <a:rPr lang="en-CA" b="1" dirty="0"/>
              <a:t>War of </a:t>
            </a:r>
            <a:r>
              <a:rPr lang="en-CA" b="1" dirty="0" err="1"/>
              <a:t>Independance</a:t>
            </a:r>
            <a:r>
              <a:rPr lang="en-CA" dirty="0"/>
              <a:t> </a:t>
            </a:r>
            <a:br>
              <a:rPr lang="en-CA" dirty="0"/>
            </a:br>
            <a:endParaRPr lang="en-US" dirty="0"/>
          </a:p>
        </p:txBody>
      </p:sp>
    </p:spTree>
    <p:extLst>
      <p:ext uri="{BB962C8B-B14F-4D97-AF65-F5344CB8AC3E}">
        <p14:creationId xmlns:p14="http://schemas.microsoft.com/office/powerpoint/2010/main" val="1623213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4.googleusercontent.com/6CJAwN-soQOYyza-scoZsNRQzOYRT7SbgqQGuaAcXkLdAw3i__at6AUpIscQbmz1RRfWFbwRw_SiWnpK2R4VM9fj9DiuwViT-80UW8oYHLtCMb7814eg_WYXz8BzrT_F4YDyFoBDqv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9144000" cy="684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14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first continental congress</a:t>
            </a:r>
            <a:endParaRPr lang="en-US" dirty="0"/>
          </a:p>
        </p:txBody>
      </p:sp>
      <p:sp>
        <p:nvSpPr>
          <p:cNvPr id="3" name="Content Placeholder 2"/>
          <p:cNvSpPr>
            <a:spLocks noGrp="1"/>
          </p:cNvSpPr>
          <p:nvPr>
            <p:ph idx="1"/>
          </p:nvPr>
        </p:nvSpPr>
        <p:spPr/>
        <p:txBody>
          <a:bodyPr>
            <a:normAutofit fontScale="85000" lnSpcReduction="10000"/>
          </a:bodyPr>
          <a:lstStyle/>
          <a:p>
            <a:pPr marL="114300" indent="0">
              <a:buNone/>
            </a:pPr>
            <a:r>
              <a:rPr lang="en-CA" dirty="0"/>
              <a:t>When the Quebec Act was passed, the 13 colonies sent delegates to the “</a:t>
            </a:r>
            <a:r>
              <a:rPr lang="en-CA" b="1" dirty="0"/>
              <a:t>The First Continental Congress</a:t>
            </a:r>
            <a:r>
              <a:rPr lang="en-CA" dirty="0"/>
              <a:t>” in Philadelphia </a:t>
            </a:r>
          </a:p>
          <a:p>
            <a:pPr marL="114300" indent="0">
              <a:buNone/>
            </a:pPr>
            <a:r>
              <a:rPr lang="en-CA" dirty="0"/>
              <a:t/>
            </a:r>
            <a:br>
              <a:rPr lang="en-CA" dirty="0"/>
            </a:br>
            <a:endParaRPr lang="en-CA" dirty="0"/>
          </a:p>
          <a:p>
            <a:pPr marL="114300" indent="0">
              <a:buNone/>
            </a:pPr>
            <a:r>
              <a:rPr lang="en-CA" dirty="0"/>
              <a:t>The delegates demanded a boycott of all goods from England</a:t>
            </a:r>
          </a:p>
          <a:p>
            <a:pPr marL="114300" indent="0">
              <a:buNone/>
            </a:pPr>
            <a:r>
              <a:rPr lang="en-CA" dirty="0"/>
              <a:t/>
            </a:r>
            <a:br>
              <a:rPr lang="en-CA" dirty="0"/>
            </a:br>
            <a:endParaRPr lang="en-CA" dirty="0"/>
          </a:p>
          <a:p>
            <a:pPr marL="114300" indent="0">
              <a:buNone/>
            </a:pPr>
            <a:r>
              <a:rPr lang="en-CA" dirty="0"/>
              <a:t>British </a:t>
            </a:r>
            <a:r>
              <a:rPr lang="en-CA" b="1" dirty="0"/>
              <a:t>General Gage</a:t>
            </a:r>
            <a:r>
              <a:rPr lang="en-CA" dirty="0"/>
              <a:t> readied thousands of troops in Boston, and the revolutionary American forces began to train</a:t>
            </a:r>
          </a:p>
          <a:p>
            <a:pPr marL="114300" indent="0">
              <a:buNone/>
            </a:pPr>
            <a:r>
              <a:rPr lang="en-CA" dirty="0"/>
              <a:t/>
            </a:r>
            <a:br>
              <a:rPr lang="en-CA" dirty="0"/>
            </a:br>
            <a:endParaRPr lang="en-CA" dirty="0"/>
          </a:p>
          <a:p>
            <a:pPr marL="114300" indent="0">
              <a:buNone/>
            </a:pPr>
            <a:r>
              <a:rPr lang="en-CA" dirty="0"/>
              <a:t>The </a:t>
            </a:r>
            <a:r>
              <a:rPr lang="en-CA" b="1" dirty="0"/>
              <a:t>War of </a:t>
            </a:r>
            <a:r>
              <a:rPr lang="en-CA" b="1" dirty="0" smtClean="0"/>
              <a:t>Independence </a:t>
            </a:r>
            <a:r>
              <a:rPr lang="en-CA" dirty="0"/>
              <a:t>was about to begin...</a:t>
            </a:r>
            <a:br>
              <a:rPr lang="en-CA" dirty="0"/>
            </a:br>
            <a:endParaRPr lang="en-US" dirty="0"/>
          </a:p>
        </p:txBody>
      </p:sp>
    </p:spTree>
    <p:extLst>
      <p:ext uri="{BB962C8B-B14F-4D97-AF65-F5344CB8AC3E}">
        <p14:creationId xmlns:p14="http://schemas.microsoft.com/office/powerpoint/2010/main" val="1075808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Intolerable Acts</a:t>
            </a:r>
            <a:endParaRPr lang="en-US" dirty="0"/>
          </a:p>
        </p:txBody>
      </p:sp>
      <p:sp>
        <p:nvSpPr>
          <p:cNvPr id="3" name="Content Placeholder 2"/>
          <p:cNvSpPr>
            <a:spLocks noGrp="1"/>
          </p:cNvSpPr>
          <p:nvPr>
            <p:ph idx="1"/>
          </p:nvPr>
        </p:nvSpPr>
        <p:spPr/>
        <p:txBody>
          <a:bodyPr/>
          <a:lstStyle/>
          <a:p>
            <a:pPr marL="114300" indent="0">
              <a:buNone/>
            </a:pPr>
            <a:r>
              <a:rPr lang="en-CA" dirty="0"/>
              <a:t>Research Time: Look up </a:t>
            </a:r>
            <a:r>
              <a:rPr lang="en-CA" b="1" dirty="0"/>
              <a:t>“The Intolerable Acts</a:t>
            </a:r>
            <a:r>
              <a:rPr lang="en-CA" b="1" dirty="0" smtClean="0"/>
              <a:t>”.</a:t>
            </a:r>
            <a:r>
              <a:rPr lang="en-CA" dirty="0"/>
              <a:t/>
            </a:r>
            <a:br>
              <a:rPr lang="en-CA" dirty="0"/>
            </a:br>
            <a:endParaRPr lang="en-CA" dirty="0"/>
          </a:p>
          <a:p>
            <a:pPr marL="114300" indent="0">
              <a:buNone/>
            </a:pPr>
            <a:r>
              <a:rPr lang="en-CA" dirty="0"/>
              <a:t>What were they?</a:t>
            </a:r>
          </a:p>
          <a:p>
            <a:pPr marL="114300" indent="0">
              <a:buNone/>
            </a:pPr>
            <a:r>
              <a:rPr lang="en-CA" dirty="0"/>
              <a:t/>
            </a:r>
            <a:br>
              <a:rPr lang="en-CA" dirty="0"/>
            </a:br>
            <a:endParaRPr lang="en-CA" dirty="0"/>
          </a:p>
          <a:p>
            <a:pPr marL="114300" indent="0">
              <a:buNone/>
            </a:pPr>
            <a:r>
              <a:rPr lang="en-CA" dirty="0"/>
              <a:t/>
            </a:r>
            <a:br>
              <a:rPr lang="en-CA" dirty="0"/>
            </a:br>
            <a:r>
              <a:rPr lang="en-CA" dirty="0" smtClean="0"/>
              <a:t>Briefly </a:t>
            </a:r>
            <a:r>
              <a:rPr lang="en-CA" dirty="0"/>
              <a:t>summarize each “Act”</a:t>
            </a:r>
            <a:br>
              <a:rPr lang="en-CA" dirty="0"/>
            </a:br>
            <a:endParaRPr lang="en-US" dirty="0"/>
          </a:p>
        </p:txBody>
      </p:sp>
    </p:spTree>
    <p:extLst>
      <p:ext uri="{BB962C8B-B14F-4D97-AF65-F5344CB8AC3E}">
        <p14:creationId xmlns:p14="http://schemas.microsoft.com/office/powerpoint/2010/main" val="3323735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Assassins creed</a:t>
            </a:r>
            <a:endParaRPr lang="en-US" dirty="0"/>
          </a:p>
        </p:txBody>
      </p:sp>
      <p:sp>
        <p:nvSpPr>
          <p:cNvPr id="3" name="Content Placeholder 2"/>
          <p:cNvSpPr>
            <a:spLocks noGrp="1"/>
          </p:cNvSpPr>
          <p:nvPr>
            <p:ph idx="1"/>
          </p:nvPr>
        </p:nvSpPr>
        <p:spPr/>
        <p:txBody>
          <a:bodyPr/>
          <a:lstStyle/>
          <a:p>
            <a:pPr marL="114300" indent="0">
              <a:buNone/>
            </a:pPr>
            <a:r>
              <a:rPr lang="en-CA" dirty="0" smtClean="0"/>
              <a:t>How is history presented in popular culture?</a:t>
            </a:r>
          </a:p>
          <a:p>
            <a:pPr marL="114300" indent="0">
              <a:buNone/>
            </a:pPr>
            <a:endParaRPr lang="en-CA" dirty="0"/>
          </a:p>
          <a:p>
            <a:pPr marL="114300" indent="0">
              <a:buNone/>
            </a:pPr>
            <a:r>
              <a:rPr lang="en-CA" dirty="0" smtClean="0"/>
              <a:t>Why do we like to re-imagine what happened?</a:t>
            </a:r>
          </a:p>
          <a:p>
            <a:pPr marL="114300" indent="0">
              <a:buNone/>
            </a:pPr>
            <a:endParaRPr lang="en-CA" dirty="0"/>
          </a:p>
          <a:p>
            <a:pPr marL="114300" indent="0">
              <a:buNone/>
            </a:pPr>
            <a:r>
              <a:rPr lang="en-CA" dirty="0" smtClean="0"/>
              <a:t>Would you be like the character in Assassin’s Creed and go back to change history? Why or why not? (this doesn’t necessitate that you </a:t>
            </a:r>
            <a:r>
              <a:rPr lang="en-CA" smtClean="0"/>
              <a:t>assassinate people)</a:t>
            </a:r>
            <a:endParaRPr lang="en-US"/>
          </a:p>
        </p:txBody>
      </p:sp>
    </p:spTree>
    <p:extLst>
      <p:ext uri="{BB962C8B-B14F-4D97-AF65-F5344CB8AC3E}">
        <p14:creationId xmlns:p14="http://schemas.microsoft.com/office/powerpoint/2010/main" val="2255089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Revolution Begins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1631" y="1196753"/>
            <a:ext cx="6193330" cy="4464496"/>
          </a:xfrm>
        </p:spPr>
      </p:pic>
      <p:sp>
        <p:nvSpPr>
          <p:cNvPr id="5" name="TextBox 4"/>
          <p:cNvSpPr txBox="1"/>
          <p:nvPr/>
        </p:nvSpPr>
        <p:spPr>
          <a:xfrm>
            <a:off x="1014830" y="5688080"/>
            <a:ext cx="7416824" cy="646331"/>
          </a:xfrm>
          <a:prstGeom prst="rect">
            <a:avLst/>
          </a:prstGeom>
          <a:noFill/>
        </p:spPr>
        <p:txBody>
          <a:bodyPr wrap="square" rtlCol="0">
            <a:spAutoFit/>
          </a:bodyPr>
          <a:lstStyle/>
          <a:p>
            <a:r>
              <a:rPr lang="en-CA" dirty="0"/>
              <a:t>drawn by Benjamin Franklin and first published in his Pennsylvania </a:t>
            </a:r>
            <a:r>
              <a:rPr lang="en-CA" i="1" dirty="0"/>
              <a:t>Gazette</a:t>
            </a:r>
            <a:r>
              <a:rPr lang="en-CA" dirty="0"/>
              <a:t> on May 9, 1754</a:t>
            </a:r>
            <a:endParaRPr lang="en-US" dirty="0"/>
          </a:p>
        </p:txBody>
      </p:sp>
    </p:spTree>
    <p:extLst>
      <p:ext uri="{BB962C8B-B14F-4D97-AF65-F5344CB8AC3E}">
        <p14:creationId xmlns:p14="http://schemas.microsoft.com/office/powerpoint/2010/main" val="367659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Crash Course!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CA" dirty="0" smtClean="0"/>
              <a:t>What was the role of taxes?</a:t>
            </a:r>
          </a:p>
          <a:p>
            <a:pPr marL="514350" indent="-514350">
              <a:buFont typeface="+mj-lt"/>
              <a:buAutoNum type="arabicPeriod"/>
            </a:pPr>
            <a:r>
              <a:rPr lang="en-CA" dirty="0" smtClean="0"/>
              <a:t>What was the role of smuggling?</a:t>
            </a:r>
          </a:p>
          <a:p>
            <a:pPr marL="514350" indent="-514350">
              <a:buFont typeface="+mj-lt"/>
              <a:buAutoNum type="arabicPeriod"/>
            </a:pPr>
            <a:r>
              <a:rPr lang="en-CA" dirty="0" smtClean="0"/>
              <a:t>What sort of ‘representation’ did Americans want?</a:t>
            </a:r>
          </a:p>
          <a:p>
            <a:pPr marL="514350" indent="-514350">
              <a:buFont typeface="+mj-lt"/>
              <a:buAutoNum type="arabicPeriod"/>
            </a:pPr>
            <a:r>
              <a:rPr lang="en-CA" dirty="0" smtClean="0"/>
              <a:t>Did everyone want independence?</a:t>
            </a:r>
            <a:r>
              <a:rPr lang="en-CA" dirty="0"/>
              <a:t> </a:t>
            </a:r>
            <a:r>
              <a:rPr lang="en-CA" dirty="0" smtClean="0"/>
              <a:t>Why?</a:t>
            </a:r>
          </a:p>
          <a:p>
            <a:pPr marL="514350" indent="-514350">
              <a:buFont typeface="+mj-lt"/>
              <a:buAutoNum type="arabicPeriod"/>
            </a:pPr>
            <a:r>
              <a:rPr lang="en-CA" dirty="0" smtClean="0"/>
              <a:t>What’s one other interesting fact?</a:t>
            </a:r>
          </a:p>
          <a:p>
            <a:pPr marL="514350" indent="-514350">
              <a:buFont typeface="+mj-lt"/>
              <a:buAutoNum type="arabicPeriod"/>
            </a:pPr>
            <a:endParaRPr lang="en-CA" dirty="0"/>
          </a:p>
          <a:p>
            <a:pPr marL="0" indent="0">
              <a:buNone/>
            </a:pPr>
            <a:endParaRPr lang="en-CA" dirty="0" smtClean="0"/>
          </a:p>
          <a:p>
            <a:pPr marL="0" indent="0" algn="ctr">
              <a:buNone/>
            </a:pPr>
            <a:r>
              <a:rPr lang="en-CA" dirty="0" smtClean="0"/>
              <a:t>Let’s finish the packet of </a:t>
            </a:r>
            <a:r>
              <a:rPr lang="en-CA" b="1" dirty="0" smtClean="0"/>
              <a:t>primary</a:t>
            </a:r>
            <a:r>
              <a:rPr lang="en-CA" dirty="0" smtClean="0"/>
              <a:t> and </a:t>
            </a:r>
            <a:r>
              <a:rPr lang="en-CA" b="1" dirty="0" smtClean="0"/>
              <a:t>secondary</a:t>
            </a:r>
            <a:r>
              <a:rPr lang="en-CA" dirty="0" smtClean="0"/>
              <a:t> sources</a:t>
            </a:r>
          </a:p>
        </p:txBody>
      </p:sp>
    </p:spTree>
    <p:extLst>
      <p:ext uri="{BB962C8B-B14F-4D97-AF65-F5344CB8AC3E}">
        <p14:creationId xmlns:p14="http://schemas.microsoft.com/office/powerpoint/2010/main" val="2716576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needs convincing?</a:t>
            </a:r>
            <a:endParaRPr lang="en-US" dirty="0"/>
          </a:p>
        </p:txBody>
      </p:sp>
      <p:sp>
        <p:nvSpPr>
          <p:cNvPr id="3" name="Content Placeholder 2"/>
          <p:cNvSpPr>
            <a:spLocks noGrp="1"/>
          </p:cNvSpPr>
          <p:nvPr>
            <p:ph idx="1"/>
          </p:nvPr>
        </p:nvSpPr>
        <p:spPr/>
        <p:txBody>
          <a:bodyPr/>
          <a:lstStyle/>
          <a:p>
            <a:pPr marL="114300" indent="0">
              <a:buNone/>
            </a:pPr>
            <a:r>
              <a:rPr lang="en-CA" dirty="0" smtClean="0"/>
              <a:t>Let’s take a look at some primary (and secondary sources) from:</a:t>
            </a:r>
          </a:p>
          <a:p>
            <a:pPr marL="114300" indent="0">
              <a:buNone/>
            </a:pPr>
            <a:endParaRPr lang="en-CA" dirty="0"/>
          </a:p>
          <a:p>
            <a:pPr marL="114300" indent="0">
              <a:buNone/>
            </a:pPr>
            <a:r>
              <a:rPr lang="en-CA" dirty="0" smtClean="0"/>
              <a:t>Thomas Paine (1776)</a:t>
            </a:r>
          </a:p>
          <a:p>
            <a:pPr marL="114300" indent="0">
              <a:buNone/>
            </a:pPr>
            <a:r>
              <a:rPr lang="en-CA" dirty="0" smtClean="0"/>
              <a:t>	AND</a:t>
            </a:r>
            <a:endParaRPr lang="en-CA" dirty="0"/>
          </a:p>
          <a:p>
            <a:pPr marL="114300" indent="0">
              <a:buNone/>
            </a:pPr>
            <a:r>
              <a:rPr lang="en-CA" dirty="0" smtClean="0"/>
              <a:t>Patrick Henry (1775)</a:t>
            </a:r>
          </a:p>
          <a:p>
            <a:pPr marL="114300" indent="0">
              <a:buNone/>
            </a:pPr>
            <a:endParaRPr lang="en-CA" dirty="0"/>
          </a:p>
          <a:p>
            <a:pPr marL="114300" indent="0">
              <a:buNone/>
            </a:pPr>
            <a:r>
              <a:rPr lang="en-CA" dirty="0" smtClean="0"/>
              <a:t>Think: Why would people need to be convinced?</a:t>
            </a:r>
            <a:endParaRPr lang="en-US" dirty="0"/>
          </a:p>
        </p:txBody>
      </p:sp>
    </p:spTree>
    <p:extLst>
      <p:ext uri="{BB962C8B-B14F-4D97-AF65-F5344CB8AC3E}">
        <p14:creationId xmlns:p14="http://schemas.microsoft.com/office/powerpoint/2010/main" val="3376052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Battles of Lexington and </a:t>
            </a:r>
            <a:r>
              <a:rPr lang="en-CA" dirty="0" smtClean="0"/>
              <a:t>Concord</a:t>
            </a:r>
            <a:endParaRPr lang="en-US" dirty="0"/>
          </a:p>
        </p:txBody>
      </p:sp>
      <p:sp>
        <p:nvSpPr>
          <p:cNvPr id="3" name="Content Placeholder 2"/>
          <p:cNvSpPr>
            <a:spLocks noGrp="1"/>
          </p:cNvSpPr>
          <p:nvPr>
            <p:ph idx="1"/>
          </p:nvPr>
        </p:nvSpPr>
        <p:spPr/>
        <p:txBody>
          <a:bodyPr/>
          <a:lstStyle/>
          <a:p>
            <a:pPr marL="114300" indent="0">
              <a:buNone/>
            </a:pPr>
            <a:r>
              <a:rPr lang="en-CA" dirty="0"/>
              <a:t>The first battles of the American Revolution took place April 19th, 1775, in Massachusetts </a:t>
            </a:r>
            <a:br>
              <a:rPr lang="en-CA" dirty="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332" y="2677600"/>
            <a:ext cx="5466362" cy="409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774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Shot Heard Round the </a:t>
            </a:r>
            <a:r>
              <a:rPr lang="en-CA" dirty="0" smtClean="0"/>
              <a:t>World</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CA" dirty="0"/>
              <a:t>At </a:t>
            </a:r>
            <a:r>
              <a:rPr lang="en-CA" b="1" dirty="0"/>
              <a:t>Lexington Green,</a:t>
            </a:r>
            <a:r>
              <a:rPr lang="en-CA" dirty="0"/>
              <a:t> British and American soldiers faced off, and Americans allegedly fired first.</a:t>
            </a:r>
          </a:p>
          <a:p>
            <a:pPr marL="114300" indent="0">
              <a:buNone/>
            </a:pPr>
            <a:r>
              <a:rPr lang="en-CA" dirty="0"/>
              <a:t/>
            </a:r>
            <a:br>
              <a:rPr lang="en-CA" dirty="0"/>
            </a:br>
            <a:r>
              <a:rPr lang="en-CA" dirty="0"/>
              <a:t>This became known as “</a:t>
            </a:r>
            <a:r>
              <a:rPr lang="en-CA" i="1" dirty="0"/>
              <a:t>The Shot Heard Round the World</a:t>
            </a:r>
            <a:r>
              <a:rPr lang="en-CA" dirty="0"/>
              <a:t>” (many other shots were fired earlier that day)</a:t>
            </a:r>
          </a:p>
          <a:p>
            <a:pPr marL="114300" indent="0">
              <a:buNone/>
            </a:pPr>
            <a:r>
              <a:rPr lang="en-CA" dirty="0"/>
              <a:t/>
            </a:r>
            <a:br>
              <a:rPr lang="en-CA" dirty="0"/>
            </a:br>
            <a:r>
              <a:rPr lang="en-CA" dirty="0"/>
              <a:t>It </a:t>
            </a:r>
            <a:r>
              <a:rPr lang="en-CA" i="1" u="sng" dirty="0"/>
              <a:t>was</a:t>
            </a:r>
            <a:r>
              <a:rPr lang="en-CA" dirty="0"/>
              <a:t> however:</a:t>
            </a:r>
          </a:p>
          <a:p>
            <a:pPr fontAlgn="base"/>
            <a:r>
              <a:rPr lang="en-CA" dirty="0"/>
              <a:t>The first organized volley by the Americans</a:t>
            </a:r>
          </a:p>
          <a:p>
            <a:pPr fontAlgn="base"/>
            <a:r>
              <a:rPr lang="en-CA" dirty="0"/>
              <a:t>The first British Casualties</a:t>
            </a:r>
          </a:p>
          <a:p>
            <a:pPr fontAlgn="base"/>
            <a:r>
              <a:rPr lang="en-CA" dirty="0" smtClean="0"/>
              <a:t>The </a:t>
            </a:r>
            <a:r>
              <a:rPr lang="en-CA" dirty="0"/>
              <a:t>First British </a:t>
            </a:r>
            <a:r>
              <a:rPr lang="en-CA" dirty="0" smtClean="0"/>
              <a:t>retreat</a:t>
            </a:r>
            <a:r>
              <a:rPr lang="en-CA" dirty="0"/>
              <a:t/>
            </a:r>
            <a:br>
              <a:rPr lang="en-CA" dirty="0"/>
            </a:br>
            <a:endParaRPr lang="en-US" dirty="0"/>
          </a:p>
        </p:txBody>
      </p:sp>
    </p:spTree>
    <p:extLst>
      <p:ext uri="{BB962C8B-B14F-4D97-AF65-F5344CB8AC3E}">
        <p14:creationId xmlns:p14="http://schemas.microsoft.com/office/powerpoint/2010/main" val="3470056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Bias/Propaganda?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147" y="1752600"/>
            <a:ext cx="6527705" cy="4373563"/>
          </a:xfrm>
        </p:spPr>
      </p:pic>
      <p:sp>
        <p:nvSpPr>
          <p:cNvPr id="6" name="TextBox 5"/>
          <p:cNvSpPr txBox="1"/>
          <p:nvPr/>
        </p:nvSpPr>
        <p:spPr>
          <a:xfrm>
            <a:off x="1547664" y="6204899"/>
            <a:ext cx="6120586" cy="369332"/>
          </a:xfrm>
          <a:prstGeom prst="rect">
            <a:avLst/>
          </a:prstGeom>
          <a:noFill/>
        </p:spPr>
        <p:txBody>
          <a:bodyPr wrap="none" rtlCol="0">
            <a:spAutoFit/>
          </a:bodyPr>
          <a:lstStyle/>
          <a:p>
            <a:r>
              <a:rPr lang="en-CA" b="1" dirty="0" smtClean="0"/>
              <a:t>And School House Rock: Shot Heard ‘round the World</a:t>
            </a:r>
            <a:endParaRPr lang="en-US" b="1" dirty="0"/>
          </a:p>
        </p:txBody>
      </p:sp>
    </p:spTree>
    <p:extLst>
      <p:ext uri="{BB962C8B-B14F-4D97-AF65-F5344CB8AC3E}">
        <p14:creationId xmlns:p14="http://schemas.microsoft.com/office/powerpoint/2010/main" val="2033259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Revolution </a:t>
            </a:r>
            <a:r>
              <a:rPr lang="en-US" dirty="0" smtClean="0"/>
              <a:t>Continues</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CA" dirty="0"/>
              <a:t>The event told the King </a:t>
            </a:r>
            <a:r>
              <a:rPr lang="en-CA" dirty="0" smtClean="0"/>
              <a:t>(George III) that </a:t>
            </a:r>
            <a:r>
              <a:rPr lang="en-CA" dirty="0"/>
              <a:t>the “rebellion” was real and under way</a:t>
            </a:r>
            <a:r>
              <a:rPr lang="en-CA" dirty="0" smtClean="0"/>
              <a:t>.</a:t>
            </a:r>
          </a:p>
          <a:p>
            <a:pPr marL="114300" indent="0">
              <a:buNone/>
            </a:pPr>
            <a:endParaRPr lang="en-CA" dirty="0"/>
          </a:p>
          <a:p>
            <a:pPr marL="114300" indent="0">
              <a:buNone/>
            </a:pPr>
            <a:r>
              <a:rPr lang="en-CA" dirty="0"/>
              <a:t>Some English citizens sympathized with the Americans in their fight for democracy (England enjoyed more democratic freedoms than anyone after the </a:t>
            </a:r>
            <a:r>
              <a:rPr lang="en-CA" b="1" dirty="0"/>
              <a:t>English Civil War</a:t>
            </a:r>
            <a:r>
              <a:rPr lang="en-CA" b="1" dirty="0" smtClean="0"/>
              <a:t>)</a:t>
            </a:r>
          </a:p>
          <a:p>
            <a:pPr marL="114300" indent="0">
              <a:buNone/>
            </a:pPr>
            <a:endParaRPr lang="en-CA" dirty="0"/>
          </a:p>
          <a:p>
            <a:pPr marL="114300" indent="0">
              <a:buNone/>
            </a:pPr>
            <a:r>
              <a:rPr lang="en-CA" dirty="0"/>
              <a:t>Colonial Leaders such as </a:t>
            </a:r>
            <a:r>
              <a:rPr lang="en-CA" b="1" dirty="0"/>
              <a:t>George Washington</a:t>
            </a:r>
            <a:r>
              <a:rPr lang="en-CA" dirty="0"/>
              <a:t> put together a sizeable army to go to war</a:t>
            </a:r>
            <a:br>
              <a:rPr lang="en-CA" dirty="0"/>
            </a:br>
            <a:endParaRPr lang="en-US" dirty="0"/>
          </a:p>
        </p:txBody>
      </p:sp>
    </p:spTree>
    <p:extLst>
      <p:ext uri="{BB962C8B-B14F-4D97-AF65-F5344CB8AC3E}">
        <p14:creationId xmlns:p14="http://schemas.microsoft.com/office/powerpoint/2010/main" val="2089924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38"/>
            <a:ext cx="9176244" cy="6048674"/>
          </a:xfrm>
          <a:prstGeom prst="rect">
            <a:avLst/>
          </a:prstGeom>
        </p:spPr>
      </p:pic>
      <p:sp>
        <p:nvSpPr>
          <p:cNvPr id="6" name="TextBox 5"/>
          <p:cNvSpPr txBox="1"/>
          <p:nvPr/>
        </p:nvSpPr>
        <p:spPr>
          <a:xfrm>
            <a:off x="2754928" y="6264874"/>
            <a:ext cx="3666388" cy="369332"/>
          </a:xfrm>
          <a:prstGeom prst="rect">
            <a:avLst/>
          </a:prstGeom>
          <a:noFill/>
        </p:spPr>
        <p:txBody>
          <a:bodyPr wrap="none" rtlCol="0">
            <a:spAutoFit/>
          </a:bodyPr>
          <a:lstStyle/>
          <a:p>
            <a:r>
              <a:rPr lang="en-CA" b="1" dirty="0" smtClean="0"/>
              <a:t>Analysis of George Washington</a:t>
            </a:r>
            <a:endParaRPr lang="en-US" b="1" dirty="0"/>
          </a:p>
        </p:txBody>
      </p:sp>
    </p:spTree>
    <p:extLst>
      <p:ext uri="{BB962C8B-B14F-4D97-AF65-F5344CB8AC3E}">
        <p14:creationId xmlns:p14="http://schemas.microsoft.com/office/powerpoint/2010/main" val="1350597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Battle at Bunker </a:t>
            </a:r>
            <a:r>
              <a:rPr lang="en-US" dirty="0" smtClean="0"/>
              <a:t>Hill, 1775</a:t>
            </a:r>
            <a:endParaRPr lang="en-US" dirty="0"/>
          </a:p>
        </p:txBody>
      </p:sp>
      <p:sp>
        <p:nvSpPr>
          <p:cNvPr id="3" name="Content Placeholder 2"/>
          <p:cNvSpPr>
            <a:spLocks noGrp="1"/>
          </p:cNvSpPr>
          <p:nvPr>
            <p:ph idx="1"/>
          </p:nvPr>
        </p:nvSpPr>
        <p:spPr/>
        <p:txBody>
          <a:bodyPr/>
          <a:lstStyle/>
          <a:p>
            <a:pPr marL="114300" indent="0">
              <a:buNone/>
            </a:pPr>
            <a:r>
              <a:rPr lang="en-CA" dirty="0"/>
              <a:t>The first large-scale battle was near </a:t>
            </a:r>
            <a:r>
              <a:rPr lang="en-CA" b="1" dirty="0"/>
              <a:t>Bunker Hill</a:t>
            </a:r>
            <a:r>
              <a:rPr lang="en-CA" dirty="0"/>
              <a:t> in Boston.</a:t>
            </a:r>
          </a:p>
          <a:p>
            <a:r>
              <a:rPr lang="en-CA" dirty="0"/>
              <a:t>The British army won, but suffered more casualties than the </a:t>
            </a:r>
            <a:r>
              <a:rPr lang="en-CA" dirty="0" smtClean="0"/>
              <a:t>Americans</a:t>
            </a:r>
          </a:p>
          <a:p>
            <a:pPr lvl="1"/>
            <a:r>
              <a:rPr lang="en-CA" dirty="0" smtClean="0"/>
              <a:t>(about </a:t>
            </a:r>
            <a:r>
              <a:rPr lang="en-CA" dirty="0"/>
              <a:t>1000 British casualties vs. 500 Americans)</a:t>
            </a:r>
            <a:br>
              <a:rPr lang="en-CA" dirty="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789038"/>
            <a:ext cx="4462824" cy="295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198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Invasion of </a:t>
            </a:r>
            <a:r>
              <a:rPr lang="en-US" dirty="0" smtClean="0"/>
              <a:t>Quebec, 1775</a:t>
            </a:r>
            <a:endParaRPr lang="en-US" dirty="0"/>
          </a:p>
        </p:txBody>
      </p:sp>
      <p:sp>
        <p:nvSpPr>
          <p:cNvPr id="3" name="Content Placeholder 2"/>
          <p:cNvSpPr>
            <a:spLocks noGrp="1"/>
          </p:cNvSpPr>
          <p:nvPr>
            <p:ph idx="1"/>
          </p:nvPr>
        </p:nvSpPr>
        <p:spPr/>
        <p:txBody>
          <a:bodyPr/>
          <a:lstStyle/>
          <a:p>
            <a:pPr marL="114300" indent="0">
              <a:buNone/>
            </a:pPr>
            <a:r>
              <a:rPr lang="en-CA" b="1" dirty="0"/>
              <a:t>Congress</a:t>
            </a:r>
            <a:r>
              <a:rPr lang="en-CA" dirty="0"/>
              <a:t> looked to defend the northern border, and thought that </a:t>
            </a:r>
            <a:r>
              <a:rPr lang="en-CA" b="1" dirty="0"/>
              <a:t>Quebec</a:t>
            </a:r>
            <a:r>
              <a:rPr lang="en-CA" dirty="0"/>
              <a:t>, </a:t>
            </a:r>
            <a:r>
              <a:rPr lang="en-CA" b="1" dirty="0"/>
              <a:t>Nova</a:t>
            </a:r>
            <a:r>
              <a:rPr lang="en-CA" dirty="0"/>
              <a:t> </a:t>
            </a:r>
            <a:r>
              <a:rPr lang="en-CA" b="1" dirty="0"/>
              <a:t>Scotia</a:t>
            </a:r>
            <a:r>
              <a:rPr lang="en-CA" dirty="0"/>
              <a:t>, and </a:t>
            </a:r>
            <a:r>
              <a:rPr lang="en-CA" b="1" dirty="0"/>
              <a:t>Newfoundland</a:t>
            </a:r>
            <a:r>
              <a:rPr lang="en-CA" dirty="0"/>
              <a:t> (British colonies) would join them</a:t>
            </a:r>
          </a:p>
          <a:p>
            <a:pPr marL="114300" indent="0">
              <a:buNone/>
            </a:pPr>
            <a:endParaRPr lang="en-CA" dirty="0" smtClean="0"/>
          </a:p>
          <a:p>
            <a:pPr marL="114300" indent="0">
              <a:buNone/>
            </a:pPr>
            <a:r>
              <a:rPr lang="en-CA" dirty="0" smtClean="0"/>
              <a:t>The </a:t>
            </a:r>
            <a:r>
              <a:rPr lang="en-CA" dirty="0"/>
              <a:t>invasion was led by</a:t>
            </a:r>
            <a:r>
              <a:rPr lang="en-CA" b="1" dirty="0"/>
              <a:t> General Richard Montgomery </a:t>
            </a:r>
            <a:r>
              <a:rPr lang="en-CA" dirty="0"/>
              <a:t>and </a:t>
            </a:r>
            <a:r>
              <a:rPr lang="en-CA" b="1" dirty="0"/>
              <a:t>General</a:t>
            </a:r>
            <a:r>
              <a:rPr lang="en-CA" dirty="0"/>
              <a:t> </a:t>
            </a:r>
            <a:r>
              <a:rPr lang="en-CA" b="1" dirty="0"/>
              <a:t>Benedict Arnold</a:t>
            </a:r>
            <a:r>
              <a:rPr lang="en-CA" dirty="0"/>
              <a:t/>
            </a:r>
            <a:br>
              <a:rPr lang="en-CA" dirty="0"/>
            </a:b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221088"/>
            <a:ext cx="20955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267580"/>
            <a:ext cx="2318808" cy="231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194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Invasion of </a:t>
            </a:r>
            <a:r>
              <a:rPr lang="en-US" dirty="0" smtClean="0"/>
              <a:t>Quebec, 1775</a:t>
            </a:r>
            <a:endParaRPr lang="en-US" dirty="0"/>
          </a:p>
        </p:txBody>
      </p:sp>
      <p:sp>
        <p:nvSpPr>
          <p:cNvPr id="3" name="Content Placeholder 2"/>
          <p:cNvSpPr>
            <a:spLocks noGrp="1"/>
          </p:cNvSpPr>
          <p:nvPr>
            <p:ph idx="1"/>
          </p:nvPr>
        </p:nvSpPr>
        <p:spPr/>
        <p:txBody>
          <a:bodyPr/>
          <a:lstStyle/>
          <a:p>
            <a:pPr marL="114300" indent="0">
              <a:buNone/>
            </a:pPr>
            <a:r>
              <a:rPr lang="en-CA" dirty="0"/>
              <a:t>In the winter of 1775, </a:t>
            </a:r>
            <a:r>
              <a:rPr lang="en-CA" b="1" dirty="0"/>
              <a:t>Montgomery</a:t>
            </a:r>
            <a:r>
              <a:rPr lang="en-CA" dirty="0"/>
              <a:t> and </a:t>
            </a:r>
            <a:r>
              <a:rPr lang="en-CA" b="1" dirty="0"/>
              <a:t>Arnold</a:t>
            </a:r>
            <a:r>
              <a:rPr lang="en-CA" dirty="0"/>
              <a:t> led their forces in a snowstorm to try to take </a:t>
            </a:r>
            <a:r>
              <a:rPr lang="en-CA" b="1" dirty="0" smtClean="0"/>
              <a:t>Quebec.</a:t>
            </a:r>
            <a:endParaRPr lang="en-CA" dirty="0"/>
          </a:p>
          <a:p>
            <a:pPr marL="114300" indent="0">
              <a:buNone/>
            </a:pPr>
            <a:r>
              <a:rPr lang="en-CA" dirty="0"/>
              <a:t/>
            </a:r>
            <a:br>
              <a:rPr lang="en-CA" dirty="0"/>
            </a:br>
            <a:r>
              <a:rPr lang="en-CA" b="1" dirty="0"/>
              <a:t>Montgomery</a:t>
            </a:r>
            <a:r>
              <a:rPr lang="en-CA" dirty="0"/>
              <a:t> was killed, </a:t>
            </a:r>
            <a:r>
              <a:rPr lang="en-CA" b="1" dirty="0"/>
              <a:t>Arnold</a:t>
            </a:r>
            <a:r>
              <a:rPr lang="en-CA" dirty="0"/>
              <a:t> eventually had to retreat. The siege had failed .</a:t>
            </a:r>
            <a:br>
              <a:rPr lang="en-CA" dirty="0"/>
            </a:b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002" y="3744705"/>
            <a:ext cx="4148230" cy="299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889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Consequences of the Battle of </a:t>
            </a:r>
            <a:r>
              <a:rPr lang="en-CA" dirty="0" smtClean="0"/>
              <a:t>Quebec</a:t>
            </a:r>
            <a:endParaRPr lang="en-US" dirty="0"/>
          </a:p>
        </p:txBody>
      </p:sp>
      <p:sp>
        <p:nvSpPr>
          <p:cNvPr id="3" name="Content Placeholder 2"/>
          <p:cNvSpPr>
            <a:spLocks noGrp="1"/>
          </p:cNvSpPr>
          <p:nvPr>
            <p:ph idx="1"/>
          </p:nvPr>
        </p:nvSpPr>
        <p:spPr/>
        <p:txBody>
          <a:bodyPr/>
          <a:lstStyle/>
          <a:p>
            <a:pPr marL="114300" indent="0">
              <a:buNone/>
            </a:pPr>
            <a:r>
              <a:rPr lang="en-CA" dirty="0"/>
              <a:t>Some </a:t>
            </a:r>
            <a:r>
              <a:rPr lang="en-CA" b="1" dirty="0"/>
              <a:t>French Canadians </a:t>
            </a:r>
            <a:r>
              <a:rPr lang="en-CA" dirty="0"/>
              <a:t>helped the British hold the city, some gave support to the American</a:t>
            </a:r>
          </a:p>
          <a:p>
            <a:pPr marL="114300" indent="0">
              <a:buNone/>
            </a:pPr>
            <a:r>
              <a:rPr lang="en-CA" dirty="0"/>
              <a:t/>
            </a:r>
            <a:br>
              <a:rPr lang="en-CA" dirty="0"/>
            </a:br>
            <a:r>
              <a:rPr lang="en-CA" dirty="0"/>
              <a:t>The city’s defense was helped by local French speaking militia, but some gave the Americans supplies and logistical support</a:t>
            </a:r>
          </a:p>
          <a:p>
            <a:pPr marL="114300" indent="0">
              <a:buNone/>
            </a:pPr>
            <a:r>
              <a:rPr lang="en-CA" dirty="0"/>
              <a:t/>
            </a:r>
            <a:br>
              <a:rPr lang="en-CA" dirty="0"/>
            </a:br>
            <a:r>
              <a:rPr lang="en-CA" dirty="0"/>
              <a:t>The overall impact of the Battle of Quebec convinced most Canadians to stay loyal to Britain</a:t>
            </a:r>
            <a:br>
              <a:rPr lang="en-CA" dirty="0"/>
            </a:br>
            <a:endParaRPr lang="en-US" dirty="0"/>
          </a:p>
        </p:txBody>
      </p:sp>
    </p:spTree>
    <p:extLst>
      <p:ext uri="{BB962C8B-B14F-4D97-AF65-F5344CB8AC3E}">
        <p14:creationId xmlns:p14="http://schemas.microsoft.com/office/powerpoint/2010/main" val="371270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Affected by the Stamp act: internal taxation</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CA" dirty="0" smtClean="0"/>
              <a:t>Legal </a:t>
            </a:r>
            <a:r>
              <a:rPr lang="en-CA" dirty="0"/>
              <a:t>documents, ship’s papers, wills, licenses, newspapers, pamphlets, advertisement, bills of sale, almanacs, calendars, any kind of declarations, pleas to courts, donations, inventory, testimonials, diplomas and certificates of university, college, seminary or academy of learning;  affidavits, bails, business license, writ of covenant for levying of fines, writ of entry for suffering a common recovery, court orders, dice and playing cards among others</a:t>
            </a:r>
            <a:r>
              <a:rPr lang="en-CA" dirty="0" smtClean="0"/>
              <a:t>.</a:t>
            </a:r>
          </a:p>
          <a:p>
            <a:pPr marL="114300" indent="0">
              <a:buNone/>
            </a:pPr>
            <a:endParaRPr lang="en-CA" dirty="0"/>
          </a:p>
          <a:p>
            <a:pPr marL="114300" indent="0" algn="ctr">
              <a:buNone/>
            </a:pPr>
            <a:r>
              <a:rPr lang="en-CA" b="1" dirty="0" smtClean="0"/>
              <a:t>Which items seem logical to have a tax? Which don’t?</a:t>
            </a:r>
            <a:endParaRPr lang="en-US" b="1" dirty="0"/>
          </a:p>
        </p:txBody>
      </p:sp>
    </p:spTree>
    <p:extLst>
      <p:ext uri="{BB962C8B-B14F-4D97-AF65-F5344CB8AC3E}">
        <p14:creationId xmlns:p14="http://schemas.microsoft.com/office/powerpoint/2010/main" val="2559884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Declaration of </a:t>
            </a:r>
            <a:r>
              <a:rPr lang="en-US" dirty="0" smtClean="0"/>
              <a:t>Independence, 1776</a:t>
            </a:r>
            <a:endParaRPr lang="en-US" dirty="0"/>
          </a:p>
        </p:txBody>
      </p:sp>
      <p:sp>
        <p:nvSpPr>
          <p:cNvPr id="3" name="Content Placeholder 2"/>
          <p:cNvSpPr>
            <a:spLocks noGrp="1"/>
          </p:cNvSpPr>
          <p:nvPr>
            <p:ph idx="1"/>
          </p:nvPr>
        </p:nvSpPr>
        <p:spPr/>
        <p:txBody>
          <a:bodyPr>
            <a:normAutofit fontScale="85000" lnSpcReduction="20000"/>
          </a:bodyPr>
          <a:lstStyle/>
          <a:p>
            <a:pPr marL="114300" indent="0">
              <a:buNone/>
            </a:pPr>
            <a:r>
              <a:rPr lang="en-CA" sz="2800" i="1" dirty="0"/>
              <a:t>“We hold these truths to be self-evident, that all men are created equal, that they are endowed by their Creator with certain unalienable Rights, that among these are Life, Liberty and the pursuit of Happiness.”</a:t>
            </a:r>
            <a:endParaRPr lang="en-CA" sz="2800" dirty="0"/>
          </a:p>
          <a:p>
            <a:pPr marL="114300" indent="0" fontAlgn="base">
              <a:buNone/>
            </a:pPr>
            <a:r>
              <a:rPr lang="en-CA" dirty="0"/>
              <a:t/>
            </a:r>
            <a:br>
              <a:rPr lang="en-CA" dirty="0"/>
            </a:br>
            <a:r>
              <a:rPr lang="en-CA" dirty="0"/>
              <a:t>This is the most famous line from the </a:t>
            </a:r>
            <a:r>
              <a:rPr lang="en-CA" dirty="0" smtClean="0"/>
              <a:t>Declaration.</a:t>
            </a:r>
            <a:r>
              <a:rPr lang="en-CA" dirty="0"/>
              <a:t/>
            </a:r>
            <a:br>
              <a:rPr lang="en-CA" dirty="0"/>
            </a:br>
            <a:r>
              <a:rPr lang="en-CA" dirty="0"/>
              <a:t/>
            </a:r>
            <a:br>
              <a:rPr lang="en-CA" dirty="0"/>
            </a:br>
            <a:r>
              <a:rPr lang="en-CA" dirty="0"/>
              <a:t/>
            </a:r>
            <a:br>
              <a:rPr lang="en-CA" dirty="0"/>
            </a:br>
            <a:r>
              <a:rPr lang="en-CA" dirty="0"/>
              <a:t>This was the first signature</a:t>
            </a:r>
          </a:p>
          <a:p>
            <a:pPr marL="114300" indent="0">
              <a:buNone/>
            </a:pPr>
            <a:endParaRPr lang="en-CA" dirty="0" smtClean="0"/>
          </a:p>
          <a:p>
            <a:pPr marL="114300" indent="0">
              <a:buNone/>
            </a:pPr>
            <a:r>
              <a:rPr lang="en-CA" dirty="0" smtClean="0"/>
              <a:t>John Hancock, </a:t>
            </a:r>
          </a:p>
          <a:p>
            <a:pPr marL="114300" indent="0">
              <a:buNone/>
            </a:pPr>
            <a:r>
              <a:rPr lang="en-CA" dirty="0" smtClean="0"/>
              <a:t>President </a:t>
            </a:r>
            <a:r>
              <a:rPr lang="en-CA" smtClean="0"/>
              <a:t>of Congress</a:t>
            </a:r>
            <a:endParaRPr lang="en-CA" dirty="0" smtClean="0"/>
          </a:p>
          <a:p>
            <a:pPr marL="114300" indent="0">
              <a:buNone/>
            </a:pPr>
            <a:endParaRPr lang="en-CA" dirty="0"/>
          </a:p>
          <a:p>
            <a:pPr marL="114300" indent="0">
              <a:buNone/>
            </a:pPr>
            <a:r>
              <a:rPr lang="en-CA" b="1" dirty="0" smtClean="0"/>
              <a:t>More Analysis!</a:t>
            </a:r>
          </a:p>
          <a:p>
            <a:pPr marL="114300" indent="0">
              <a:buNone/>
            </a:pPr>
            <a:r>
              <a:rPr lang="en-CA" b="1" dirty="0" smtClean="0"/>
              <a:t>Document and Video</a:t>
            </a:r>
            <a:endParaRPr lang="en-CA" b="1" dirty="0"/>
          </a:p>
          <a:p>
            <a:pPr marL="11430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509120"/>
            <a:ext cx="3858169" cy="187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414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Revolution… Succeeds</a:t>
            </a:r>
            <a:r>
              <a:rPr lang="en-US" dirty="0" smtClean="0"/>
              <a:t>!</a:t>
            </a:r>
            <a:endParaRPr lang="en-US" dirty="0"/>
          </a:p>
        </p:txBody>
      </p:sp>
      <p:sp>
        <p:nvSpPr>
          <p:cNvPr id="3" name="Content Placeholder 2"/>
          <p:cNvSpPr>
            <a:spLocks noGrp="1"/>
          </p:cNvSpPr>
          <p:nvPr>
            <p:ph idx="1"/>
          </p:nvPr>
        </p:nvSpPr>
        <p:spPr/>
        <p:txBody>
          <a:bodyPr/>
          <a:lstStyle/>
          <a:p>
            <a:pPr marL="114300" indent="0">
              <a:buNone/>
            </a:pPr>
            <a:r>
              <a:rPr lang="en-CA" b="1" dirty="0"/>
              <a:t>George Washington </a:t>
            </a:r>
            <a:r>
              <a:rPr lang="en-CA" dirty="0"/>
              <a:t>and his continental army forced the British out of Boston in the Spring of 1776</a:t>
            </a:r>
          </a:p>
          <a:p>
            <a:pPr marL="114300" indent="0">
              <a:buNone/>
            </a:pPr>
            <a:r>
              <a:rPr lang="en-CA" dirty="0"/>
              <a:t/>
            </a:r>
            <a:br>
              <a:rPr lang="en-CA" dirty="0"/>
            </a:br>
            <a:r>
              <a:rPr lang="en-CA" dirty="0"/>
              <a:t>The British amassed forces at Halifax, Nova Scotia</a:t>
            </a:r>
          </a:p>
          <a:p>
            <a:pPr marL="114300" indent="0">
              <a:buNone/>
            </a:pPr>
            <a:r>
              <a:rPr lang="en-CA" dirty="0"/>
              <a:t/>
            </a:r>
            <a:br>
              <a:rPr lang="en-CA" dirty="0"/>
            </a:br>
            <a:r>
              <a:rPr lang="en-CA" dirty="0"/>
              <a:t>They took New York in the Battle of Brooklyn, and asked for a meeting with Congress leaders to end the fighting</a:t>
            </a:r>
            <a:br>
              <a:rPr lang="en-CA" dirty="0"/>
            </a:br>
            <a:endParaRPr lang="en-US" dirty="0"/>
          </a:p>
        </p:txBody>
      </p:sp>
    </p:spTree>
    <p:extLst>
      <p:ext uri="{BB962C8B-B14F-4D97-AF65-F5344CB8AC3E}">
        <p14:creationId xmlns:p14="http://schemas.microsoft.com/office/powerpoint/2010/main" val="2981676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The Staten Island Peace </a:t>
            </a:r>
            <a:r>
              <a:rPr lang="en-CA" b="1" dirty="0" smtClean="0"/>
              <a:t>Conference, 1776</a:t>
            </a:r>
            <a:endParaRPr lang="en-US" dirty="0"/>
          </a:p>
        </p:txBody>
      </p:sp>
      <p:sp>
        <p:nvSpPr>
          <p:cNvPr id="3" name="Content Placeholder 2"/>
          <p:cNvSpPr>
            <a:spLocks noGrp="1"/>
          </p:cNvSpPr>
          <p:nvPr>
            <p:ph idx="1"/>
          </p:nvPr>
        </p:nvSpPr>
        <p:spPr/>
        <p:txBody>
          <a:bodyPr/>
          <a:lstStyle/>
          <a:p>
            <a:pPr marL="114300" indent="0">
              <a:buNone/>
            </a:pPr>
            <a:r>
              <a:rPr lang="en-CA" dirty="0"/>
              <a:t>The British asked Congress to </a:t>
            </a:r>
            <a:r>
              <a:rPr lang="en-CA" i="1" dirty="0"/>
              <a:t>retract</a:t>
            </a:r>
            <a:r>
              <a:rPr lang="en-CA" dirty="0"/>
              <a:t> the </a:t>
            </a:r>
            <a:r>
              <a:rPr lang="en-CA" b="1" dirty="0"/>
              <a:t>Declaration of Independence </a:t>
            </a:r>
            <a:r>
              <a:rPr lang="en-CA" dirty="0"/>
              <a:t>at </a:t>
            </a:r>
          </a:p>
          <a:p>
            <a:r>
              <a:rPr lang="en-CA" dirty="0"/>
              <a:t>“</a:t>
            </a:r>
            <a:r>
              <a:rPr lang="en-CA" b="1" dirty="0"/>
              <a:t>The Staten Island Peace Conference</a:t>
            </a:r>
            <a:r>
              <a:rPr lang="en-CA" dirty="0"/>
              <a:t>”</a:t>
            </a:r>
          </a:p>
          <a:p>
            <a:pPr marL="114300" indent="0">
              <a:buNone/>
            </a:pPr>
            <a:r>
              <a:rPr lang="en-CA" dirty="0"/>
              <a:t/>
            </a:r>
            <a:br>
              <a:rPr lang="en-CA" dirty="0"/>
            </a:br>
            <a:r>
              <a:rPr lang="en-CA" dirty="0"/>
              <a:t>Congress refused, and the British nearly captured </a:t>
            </a:r>
            <a:r>
              <a:rPr lang="en-CA" b="1" dirty="0"/>
              <a:t>Washington’s</a:t>
            </a:r>
            <a:r>
              <a:rPr lang="en-CA" dirty="0"/>
              <a:t> army when it took control of New York City and later took New Jersey as well</a:t>
            </a:r>
            <a:br>
              <a:rPr lang="en-CA" dirty="0"/>
            </a:br>
            <a:endParaRPr lang="en-US" dirty="0"/>
          </a:p>
        </p:txBody>
      </p:sp>
    </p:spTree>
    <p:extLst>
      <p:ext uri="{BB962C8B-B14F-4D97-AF65-F5344CB8AC3E}">
        <p14:creationId xmlns:p14="http://schemas.microsoft.com/office/powerpoint/2010/main" val="2184432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The Crossing of the </a:t>
            </a:r>
            <a:r>
              <a:rPr lang="en-CA" b="1" dirty="0" smtClean="0"/>
              <a:t>Delaware, 1776 (</a:t>
            </a:r>
            <a:r>
              <a:rPr lang="en-CA" b="1" dirty="0" err="1" smtClean="0"/>
              <a:t>xmas</a:t>
            </a:r>
            <a:r>
              <a:rPr lang="en-CA" b="1" dirty="0" smtClean="0"/>
              <a:t>)</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CA" dirty="0"/>
              <a:t>Washington was pushed back into Pennsylvania, and the morale of the American Patriots was at low</a:t>
            </a:r>
          </a:p>
          <a:p>
            <a:r>
              <a:rPr lang="en-CA" dirty="0"/>
              <a:t>He </a:t>
            </a:r>
            <a:r>
              <a:rPr lang="en-CA" dirty="0" smtClean="0"/>
              <a:t>wanted to cross </a:t>
            </a:r>
            <a:r>
              <a:rPr lang="en-CA" dirty="0"/>
              <a:t>the </a:t>
            </a:r>
            <a:r>
              <a:rPr lang="en-CA" b="1" dirty="0"/>
              <a:t>Delaware River</a:t>
            </a:r>
            <a:r>
              <a:rPr lang="en-CA" dirty="0"/>
              <a:t> at 3 locations in a surprise attack </a:t>
            </a:r>
            <a:r>
              <a:rPr lang="en-CA" dirty="0" smtClean="0"/>
              <a:t>(1 success)</a:t>
            </a:r>
            <a:endParaRPr lang="en-CA" dirty="0"/>
          </a:p>
          <a:p>
            <a:pPr marL="114300" indent="0">
              <a:buNone/>
            </a:pPr>
            <a:r>
              <a:rPr lang="en-CA" dirty="0"/>
              <a:t/>
            </a:r>
            <a:br>
              <a:rPr lang="en-CA" dirty="0"/>
            </a:br>
            <a:r>
              <a:rPr lang="en-CA" dirty="0"/>
              <a:t>He wasn’t able to gain much strategic territory, but took 1000 prisoners, muskets, gunpowder, and artillery </a:t>
            </a:r>
          </a:p>
          <a:p>
            <a:pPr marL="114300" indent="0">
              <a:buNone/>
            </a:pPr>
            <a:r>
              <a:rPr lang="en-CA" dirty="0"/>
              <a:t/>
            </a:r>
            <a:br>
              <a:rPr lang="en-CA" dirty="0"/>
            </a:br>
            <a:r>
              <a:rPr lang="en-CA" dirty="0"/>
              <a:t>More importantly, the </a:t>
            </a:r>
            <a:r>
              <a:rPr lang="en-CA" u="sng" dirty="0"/>
              <a:t>surprise attack became legendary</a:t>
            </a:r>
            <a:r>
              <a:rPr lang="en-CA" dirty="0"/>
              <a:t>, and </a:t>
            </a:r>
            <a:r>
              <a:rPr lang="en-CA" i="1" dirty="0"/>
              <a:t>boosted the moral </a:t>
            </a:r>
            <a:r>
              <a:rPr lang="en-CA" dirty="0"/>
              <a:t>of the American revolutionaries across the </a:t>
            </a:r>
            <a:r>
              <a:rPr lang="en-CA" dirty="0" smtClean="0"/>
              <a:t>colonies</a:t>
            </a:r>
            <a:r>
              <a:rPr lang="en-CA" dirty="0"/>
              <a:t/>
            </a:r>
            <a:br>
              <a:rPr lang="en-CA" dirty="0"/>
            </a:br>
            <a:endParaRPr lang="en-US" dirty="0"/>
          </a:p>
        </p:txBody>
      </p:sp>
    </p:spTree>
    <p:extLst>
      <p:ext uri="{BB962C8B-B14F-4D97-AF65-F5344CB8AC3E}">
        <p14:creationId xmlns:p14="http://schemas.microsoft.com/office/powerpoint/2010/main" val="630812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r>
            <a:br>
              <a:rPr lang="en-US" dirty="0"/>
            </a:b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7907"/>
            <a:ext cx="8712967" cy="647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42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 Amis</a:t>
            </a:r>
            <a:r>
              <a:rPr lang="en-US" dirty="0" smtClean="0"/>
              <a:t>!</a:t>
            </a:r>
            <a:endParaRPr lang="en-US" dirty="0"/>
          </a:p>
        </p:txBody>
      </p:sp>
      <p:sp>
        <p:nvSpPr>
          <p:cNvPr id="3" name="Content Placeholder 2"/>
          <p:cNvSpPr>
            <a:spLocks noGrp="1"/>
          </p:cNvSpPr>
          <p:nvPr>
            <p:ph idx="1"/>
          </p:nvPr>
        </p:nvSpPr>
        <p:spPr>
          <a:xfrm>
            <a:off x="457200" y="1752600"/>
            <a:ext cx="5915000" cy="5105399"/>
          </a:xfrm>
        </p:spPr>
        <p:txBody>
          <a:bodyPr>
            <a:normAutofit lnSpcReduction="10000"/>
          </a:bodyPr>
          <a:lstStyle/>
          <a:p>
            <a:pPr marL="114300" indent="0">
              <a:buNone/>
            </a:pPr>
            <a:r>
              <a:rPr lang="en-CA" dirty="0"/>
              <a:t>The British suffered a major defeat at </a:t>
            </a:r>
            <a:r>
              <a:rPr lang="en-CA" b="1" dirty="0"/>
              <a:t>Saratoga</a:t>
            </a:r>
            <a:r>
              <a:rPr lang="en-CA" dirty="0"/>
              <a:t> (NY), and this inspired the </a:t>
            </a:r>
            <a:r>
              <a:rPr lang="en-CA" b="1" dirty="0"/>
              <a:t>French</a:t>
            </a:r>
            <a:r>
              <a:rPr lang="en-CA" dirty="0"/>
              <a:t> to formally join the Americans against the British</a:t>
            </a:r>
          </a:p>
          <a:p>
            <a:pPr marL="114300" indent="0">
              <a:buNone/>
            </a:pPr>
            <a:r>
              <a:rPr lang="en-CA" dirty="0"/>
              <a:t/>
            </a:r>
            <a:br>
              <a:rPr lang="en-CA" dirty="0"/>
            </a:br>
            <a:r>
              <a:rPr lang="en-CA" dirty="0"/>
              <a:t>In 1778, </a:t>
            </a:r>
            <a:r>
              <a:rPr lang="en-CA" b="1" dirty="0"/>
              <a:t>Benjamin Franklin </a:t>
            </a:r>
            <a:r>
              <a:rPr lang="en-CA" dirty="0"/>
              <a:t>negotiated </a:t>
            </a:r>
            <a:r>
              <a:rPr lang="en-CA" dirty="0" smtClean="0"/>
              <a:t>a </a:t>
            </a:r>
            <a:r>
              <a:rPr lang="en-CA" dirty="0"/>
              <a:t>treaty with the French, making </a:t>
            </a:r>
            <a:r>
              <a:rPr lang="en-CA" dirty="0" smtClean="0"/>
              <a:t>France the </a:t>
            </a:r>
            <a:r>
              <a:rPr lang="en-CA" u="sng" dirty="0"/>
              <a:t>first country to formally </a:t>
            </a:r>
            <a:r>
              <a:rPr lang="en-CA" u="sng" dirty="0" smtClean="0"/>
              <a:t>recognize</a:t>
            </a:r>
            <a:r>
              <a:rPr lang="en-CA" u="sng" dirty="0"/>
              <a:t> the Declaration of </a:t>
            </a:r>
            <a:r>
              <a:rPr lang="en-CA" u="sng" dirty="0" smtClean="0"/>
              <a:t>Independence</a:t>
            </a:r>
            <a:endParaRPr lang="en-CA" dirty="0" smtClean="0"/>
          </a:p>
          <a:p>
            <a:pPr marL="114300" indent="0">
              <a:buNone/>
            </a:pPr>
            <a:r>
              <a:rPr lang="en-CA" dirty="0"/>
              <a:t/>
            </a:r>
            <a:br>
              <a:rPr lang="en-CA" dirty="0"/>
            </a:br>
            <a:r>
              <a:rPr lang="en-CA" dirty="0"/>
              <a:t>Later, </a:t>
            </a:r>
            <a:r>
              <a:rPr lang="en-CA" b="1" dirty="0"/>
              <a:t>Spain</a:t>
            </a:r>
            <a:r>
              <a:rPr lang="en-CA" dirty="0"/>
              <a:t> and the </a:t>
            </a:r>
            <a:r>
              <a:rPr lang="en-CA" b="1" dirty="0"/>
              <a:t>Dutch</a:t>
            </a:r>
            <a:r>
              <a:rPr lang="en-CA" dirty="0"/>
              <a:t> would ally themselves with France, leaving Britain without major </a:t>
            </a:r>
            <a:r>
              <a:rPr lang="en-CA" dirty="0" smtClean="0"/>
              <a:t>allies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4916" y="1720525"/>
            <a:ext cx="2454424" cy="296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439" y="4681464"/>
            <a:ext cx="3019379" cy="217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99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U-S-A! U-S-A! </a:t>
            </a:r>
            <a:r>
              <a:rPr lang="en-CA" dirty="0"/>
              <a:t/>
            </a:r>
            <a:br>
              <a:rPr lang="en-CA" dirty="0"/>
            </a:br>
            <a:r>
              <a:rPr lang="en-CA" dirty="0"/>
              <a:t>Victory for the </a:t>
            </a:r>
            <a:r>
              <a:rPr lang="en-CA" dirty="0" smtClean="0"/>
              <a:t>Americans</a:t>
            </a:r>
            <a:endParaRPr lang="en-US" dirty="0"/>
          </a:p>
        </p:txBody>
      </p:sp>
      <p:sp>
        <p:nvSpPr>
          <p:cNvPr id="3" name="Content Placeholder 2"/>
          <p:cNvSpPr>
            <a:spLocks noGrp="1"/>
          </p:cNvSpPr>
          <p:nvPr>
            <p:ph idx="1"/>
          </p:nvPr>
        </p:nvSpPr>
        <p:spPr/>
        <p:txBody>
          <a:bodyPr/>
          <a:lstStyle/>
          <a:p>
            <a:pPr marL="114300" indent="0">
              <a:buNone/>
            </a:pPr>
            <a:r>
              <a:rPr lang="en-CA" dirty="0"/>
              <a:t>After more significant losses, the British Army under </a:t>
            </a:r>
            <a:r>
              <a:rPr lang="en-CA" b="1" dirty="0"/>
              <a:t>General Cornwallis</a:t>
            </a:r>
            <a:r>
              <a:rPr lang="en-CA" dirty="0"/>
              <a:t> marched to Yorktown, Virginia, where they expected to be rescued by British fleet</a:t>
            </a:r>
          </a:p>
          <a:p>
            <a:pPr marL="114300" indent="0">
              <a:buNone/>
            </a:pPr>
            <a:r>
              <a:rPr lang="en-CA" dirty="0"/>
              <a:t/>
            </a:r>
            <a:br>
              <a:rPr lang="en-CA" dirty="0"/>
            </a:br>
            <a:r>
              <a:rPr lang="en-CA" dirty="0"/>
              <a:t>The fleet showed up, but so did a larger French fleet</a:t>
            </a:r>
          </a:p>
          <a:p>
            <a:pPr marL="114300" indent="0">
              <a:buNone/>
            </a:pPr>
            <a:r>
              <a:rPr lang="en-CA" dirty="0"/>
              <a:t/>
            </a:r>
            <a:br>
              <a:rPr lang="en-CA" dirty="0"/>
            </a:br>
            <a:r>
              <a:rPr lang="en-CA" dirty="0"/>
              <a:t>Cornwallis had to </a:t>
            </a:r>
            <a:r>
              <a:rPr lang="en-CA" u="sng" dirty="0"/>
              <a:t>surrender the army,</a:t>
            </a:r>
            <a:r>
              <a:rPr lang="en-CA" dirty="0"/>
              <a:t> effectively marking the </a:t>
            </a:r>
            <a:r>
              <a:rPr lang="en-CA" u="sng" dirty="0"/>
              <a:t>overall defeat </a:t>
            </a:r>
            <a:r>
              <a:rPr lang="en-CA" dirty="0"/>
              <a:t>of the British</a:t>
            </a:r>
            <a:br>
              <a:rPr lang="en-CA" dirty="0"/>
            </a:br>
            <a:r>
              <a:rPr lang="en-CA" dirty="0" smtClean="0"/>
              <a:t>-1781</a:t>
            </a:r>
            <a:endParaRPr lang="en-US" dirty="0"/>
          </a:p>
        </p:txBody>
      </p:sp>
    </p:spTree>
    <p:extLst>
      <p:ext uri="{BB962C8B-B14F-4D97-AF65-F5344CB8AC3E}">
        <p14:creationId xmlns:p14="http://schemas.microsoft.com/office/powerpoint/2010/main" val="937197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34" y="188640"/>
            <a:ext cx="9119665" cy="656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760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Peace </a:t>
            </a:r>
            <a:r>
              <a:rPr lang="en-US" b="1" dirty="0" smtClean="0"/>
              <a:t>Negotiations</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CA" dirty="0" smtClean="0"/>
              <a:t>France </a:t>
            </a:r>
            <a:r>
              <a:rPr lang="en-CA" dirty="0"/>
              <a:t>intended to support American </a:t>
            </a:r>
            <a:r>
              <a:rPr lang="en-CA" dirty="0" smtClean="0"/>
              <a:t>Independence, </a:t>
            </a:r>
            <a:r>
              <a:rPr lang="en-CA" dirty="0"/>
              <a:t>but not </a:t>
            </a:r>
            <a:r>
              <a:rPr lang="en-CA" u="sng" dirty="0"/>
              <a:t>territorial gains</a:t>
            </a:r>
            <a:endParaRPr lang="en-CA" dirty="0"/>
          </a:p>
          <a:p>
            <a:pPr marL="114300" indent="0">
              <a:buNone/>
            </a:pPr>
            <a:r>
              <a:rPr lang="en-CA" dirty="0"/>
              <a:t/>
            </a:r>
            <a:br>
              <a:rPr lang="en-CA" dirty="0"/>
            </a:br>
            <a:r>
              <a:rPr lang="en-CA" dirty="0"/>
              <a:t>Britain, however saw an opportunity to make the US a </a:t>
            </a:r>
            <a:r>
              <a:rPr lang="en-CA" u="sng" dirty="0"/>
              <a:t>valuable economic partner</a:t>
            </a:r>
            <a:r>
              <a:rPr lang="en-CA" dirty="0"/>
              <a:t>. The U.S.:</a:t>
            </a:r>
          </a:p>
          <a:p>
            <a:pPr fontAlgn="base"/>
            <a:r>
              <a:rPr lang="en-CA" dirty="0"/>
              <a:t/>
            </a:r>
            <a:br>
              <a:rPr lang="en-CA" dirty="0"/>
            </a:br>
            <a:r>
              <a:rPr lang="en-CA" dirty="0"/>
              <a:t>obtained all the land east of the Mississippi River, south of Canada, and north of Florida.</a:t>
            </a:r>
          </a:p>
          <a:p>
            <a:pPr fontAlgn="base"/>
            <a:r>
              <a:rPr lang="en-CA" dirty="0"/>
              <a:t>gained fishing rights off Canadian coasts, </a:t>
            </a:r>
          </a:p>
          <a:p>
            <a:r>
              <a:rPr lang="en-CA" dirty="0"/>
              <a:t>agreed to allow British merchants and Loyalists to  try to recover their property </a:t>
            </a:r>
            <a:br>
              <a:rPr lang="en-CA" dirty="0"/>
            </a:br>
            <a:endParaRPr lang="en-US" dirty="0"/>
          </a:p>
        </p:txBody>
      </p:sp>
    </p:spTree>
    <p:extLst>
      <p:ext uri="{BB962C8B-B14F-4D97-AF65-F5344CB8AC3E}">
        <p14:creationId xmlns:p14="http://schemas.microsoft.com/office/powerpoint/2010/main" val="3230280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Effect on British North America (Canada</a:t>
            </a:r>
            <a:r>
              <a:rPr lang="en-CA"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CA" dirty="0"/>
              <a:t>About 60,000 to 70,000 </a:t>
            </a:r>
            <a:r>
              <a:rPr lang="en-CA" b="1" dirty="0"/>
              <a:t>Loyalists</a:t>
            </a:r>
            <a:r>
              <a:rPr lang="en-CA" dirty="0"/>
              <a:t> left the newly founded republic; some migrated to Britain. </a:t>
            </a:r>
          </a:p>
          <a:p>
            <a:pPr marL="114300" indent="0">
              <a:buNone/>
            </a:pPr>
            <a:r>
              <a:rPr lang="en-CA" dirty="0"/>
              <a:t/>
            </a:r>
            <a:br>
              <a:rPr lang="en-CA" dirty="0"/>
            </a:br>
            <a:r>
              <a:rPr lang="en-CA" dirty="0"/>
              <a:t>The rest, known as </a:t>
            </a:r>
            <a:r>
              <a:rPr lang="en-CA" b="1" dirty="0"/>
              <a:t>United Empire Loyalists</a:t>
            </a:r>
            <a:r>
              <a:rPr lang="en-CA" dirty="0"/>
              <a:t>, received land and in British colonies in </a:t>
            </a:r>
            <a:r>
              <a:rPr lang="en-CA" b="1" dirty="0"/>
              <a:t>North America,</a:t>
            </a:r>
            <a:r>
              <a:rPr lang="en-CA" dirty="0"/>
              <a:t> especially </a:t>
            </a:r>
            <a:r>
              <a:rPr lang="en-CA" b="1" dirty="0"/>
              <a:t>Quebec,</a:t>
            </a:r>
            <a:r>
              <a:rPr lang="en-CA" dirty="0"/>
              <a:t> </a:t>
            </a:r>
            <a:r>
              <a:rPr lang="en-CA" b="1" dirty="0"/>
              <a:t>Prince Edward Island</a:t>
            </a:r>
            <a:r>
              <a:rPr lang="en-CA" dirty="0"/>
              <a:t>, and </a:t>
            </a:r>
            <a:r>
              <a:rPr lang="en-CA" b="1" dirty="0"/>
              <a:t>Nova Scotia</a:t>
            </a:r>
            <a:r>
              <a:rPr lang="en-CA" dirty="0" smtClean="0"/>
              <a:t>,</a:t>
            </a:r>
          </a:p>
          <a:p>
            <a:pPr marL="114300" indent="0">
              <a:buNone/>
            </a:pPr>
            <a:endParaRPr lang="en-CA" dirty="0"/>
          </a:p>
          <a:p>
            <a:pPr marL="114300" indent="0">
              <a:buNone/>
            </a:pPr>
            <a:r>
              <a:rPr lang="en-CA" dirty="0"/>
              <a:t>In </a:t>
            </a:r>
            <a:r>
              <a:rPr lang="en-CA" b="1" dirty="0"/>
              <a:t>Upper Canada </a:t>
            </a:r>
            <a:r>
              <a:rPr lang="en-CA" dirty="0"/>
              <a:t>(now Ontario) and </a:t>
            </a:r>
            <a:r>
              <a:rPr lang="en-CA" b="1" dirty="0"/>
              <a:t>New Brunswick</a:t>
            </a:r>
            <a:r>
              <a:rPr lang="en-CA" dirty="0"/>
              <a:t> land was awarded to Loyalists as </a:t>
            </a:r>
            <a:r>
              <a:rPr lang="en-CA" u="sng" dirty="0"/>
              <a:t>compensation</a:t>
            </a:r>
            <a:r>
              <a:rPr lang="en-CA" dirty="0"/>
              <a:t> for losses in the United States. </a:t>
            </a:r>
          </a:p>
          <a:p>
            <a:pPr marL="114300" indent="0">
              <a:buNone/>
            </a:pPr>
            <a:r>
              <a:rPr lang="en-CA" dirty="0"/>
              <a:t>Britain wanted to develop Upper Canada on a British colonial model. </a:t>
            </a:r>
            <a:br>
              <a:rPr lang="en-CA" dirty="0"/>
            </a:br>
            <a:endParaRPr lang="en-US" dirty="0"/>
          </a:p>
        </p:txBody>
      </p:sp>
    </p:spTree>
    <p:extLst>
      <p:ext uri="{BB962C8B-B14F-4D97-AF65-F5344CB8AC3E}">
        <p14:creationId xmlns:p14="http://schemas.microsoft.com/office/powerpoint/2010/main" val="15944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Other things Americans were upset about</a:t>
            </a:r>
            <a:endParaRPr lang="en-US" dirty="0"/>
          </a:p>
        </p:txBody>
      </p:sp>
      <p:sp>
        <p:nvSpPr>
          <p:cNvPr id="3" name="Content Placeholder 2"/>
          <p:cNvSpPr>
            <a:spLocks noGrp="1"/>
          </p:cNvSpPr>
          <p:nvPr>
            <p:ph idx="1"/>
          </p:nvPr>
        </p:nvSpPr>
        <p:spPr/>
        <p:txBody>
          <a:bodyPr/>
          <a:lstStyle/>
          <a:p>
            <a:pPr marL="114300" indent="0">
              <a:buNone/>
            </a:pPr>
            <a:r>
              <a:rPr lang="en-CA" dirty="0" smtClean="0"/>
              <a:t>Background:</a:t>
            </a:r>
          </a:p>
          <a:p>
            <a:pPr marL="114300" indent="0">
              <a:buNone/>
            </a:pPr>
            <a:r>
              <a:rPr lang="en-CA" dirty="0" smtClean="0"/>
              <a:t>The Fall of Quebec (1759/60)</a:t>
            </a:r>
          </a:p>
          <a:p>
            <a:pPr marL="114300" indent="0">
              <a:buNone/>
            </a:pPr>
            <a:r>
              <a:rPr lang="en-CA" dirty="0" smtClean="0"/>
              <a:t>Treaty of Paris (1763)</a:t>
            </a:r>
          </a:p>
          <a:p>
            <a:r>
              <a:rPr lang="en-CA" dirty="0" smtClean="0"/>
              <a:t>Spain gets Louisiana and New Orleans (city)</a:t>
            </a:r>
          </a:p>
          <a:p>
            <a:r>
              <a:rPr lang="en-CA" dirty="0" smtClean="0"/>
              <a:t>France gets St. Pierre and Miquelon (islands off NFL)</a:t>
            </a:r>
            <a:r>
              <a:rPr lang="en-US" dirty="0" smtClean="0"/>
              <a:t>, and Caribbean islands (Martinique, </a:t>
            </a:r>
            <a:r>
              <a:rPr lang="en-US" dirty="0" err="1" smtClean="0"/>
              <a:t>Guadaloupe</a:t>
            </a:r>
            <a:r>
              <a:rPr lang="en-US" dirty="0" smtClean="0"/>
              <a:t>)</a:t>
            </a:r>
          </a:p>
          <a:p>
            <a:r>
              <a:rPr lang="en-CA" dirty="0" smtClean="0"/>
              <a:t>Quebec came under military rule</a:t>
            </a:r>
          </a:p>
          <a:p>
            <a:endParaRPr lang="en-CA" dirty="0"/>
          </a:p>
          <a:p>
            <a:pPr marL="114300" indent="0" algn="ctr">
              <a:buNone/>
            </a:pPr>
            <a:r>
              <a:rPr lang="en-CA" b="1" dirty="0" smtClean="0"/>
              <a:t>The Royal Proclamation (1763) and the Quebec Act (1774)</a:t>
            </a:r>
          </a:p>
        </p:txBody>
      </p:sp>
    </p:spTree>
    <p:extLst>
      <p:ext uri="{BB962C8B-B14F-4D97-AF65-F5344CB8AC3E}">
        <p14:creationId xmlns:p14="http://schemas.microsoft.com/office/powerpoint/2010/main" val="1860909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 </a:t>
            </a:r>
            <a:r>
              <a:rPr lang="en-US" dirty="0" smtClean="0"/>
              <a:t>Loyalists</a:t>
            </a:r>
            <a:endParaRPr lang="en-US" dirty="0"/>
          </a:p>
        </p:txBody>
      </p:sp>
      <p:sp>
        <p:nvSpPr>
          <p:cNvPr id="3" name="Content Placeholder 2"/>
          <p:cNvSpPr>
            <a:spLocks noGrp="1"/>
          </p:cNvSpPr>
          <p:nvPr>
            <p:ph idx="1"/>
          </p:nvPr>
        </p:nvSpPr>
        <p:spPr/>
        <p:txBody>
          <a:bodyPr/>
          <a:lstStyle/>
          <a:p>
            <a:pPr fontAlgn="base"/>
            <a:r>
              <a:rPr lang="en-CA" dirty="0"/>
              <a:t>Among these loyalist refugees were many African Americans who had been promised freedom if they fought on the British side</a:t>
            </a:r>
          </a:p>
          <a:p>
            <a:pPr fontAlgn="base"/>
            <a:r>
              <a:rPr lang="en-CA" dirty="0"/>
              <a:t>When British defeat became inevitable, the British Army evacuated more than 2000 Black Loyalists to Nova Scotia</a:t>
            </a:r>
          </a:p>
          <a:p>
            <a:pPr fontAlgn="base"/>
            <a:r>
              <a:rPr lang="en-CA" dirty="0"/>
              <a:t>Those left behind were recaptured into slavery in the </a:t>
            </a:r>
            <a:r>
              <a:rPr lang="en-CA" dirty="0" smtClean="0"/>
              <a:t>US</a:t>
            </a:r>
            <a:endParaRPr lang="en-CA" dirty="0"/>
          </a:p>
        </p:txBody>
      </p:sp>
    </p:spTree>
    <p:extLst>
      <p:ext uri="{BB962C8B-B14F-4D97-AF65-F5344CB8AC3E}">
        <p14:creationId xmlns:p14="http://schemas.microsoft.com/office/powerpoint/2010/main" val="2884974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 </a:t>
            </a:r>
            <a:r>
              <a:rPr lang="en-US" dirty="0" smtClean="0"/>
              <a:t>Loyalists</a:t>
            </a:r>
            <a:endParaRPr lang="en-US" dirty="0"/>
          </a:p>
        </p:txBody>
      </p:sp>
      <p:sp>
        <p:nvSpPr>
          <p:cNvPr id="3" name="Content Placeholder 2"/>
          <p:cNvSpPr>
            <a:spLocks noGrp="1"/>
          </p:cNvSpPr>
          <p:nvPr>
            <p:ph idx="1"/>
          </p:nvPr>
        </p:nvSpPr>
        <p:spPr/>
        <p:txBody>
          <a:bodyPr/>
          <a:lstStyle/>
          <a:p>
            <a:pPr marL="114300" indent="0">
              <a:buNone/>
            </a:pPr>
            <a:r>
              <a:rPr lang="en-CA" b="1" dirty="0"/>
              <a:t>Birchtown</a:t>
            </a:r>
            <a:r>
              <a:rPr lang="en-CA" dirty="0"/>
              <a:t>, Nova Scotia became the largest settlement of free blacks outside of Africa</a:t>
            </a:r>
          </a:p>
          <a:p>
            <a:pPr marL="114300" indent="0">
              <a:buNone/>
            </a:pPr>
            <a:r>
              <a:rPr lang="en-CA" dirty="0"/>
              <a:t/>
            </a:r>
            <a:br>
              <a:rPr lang="en-CA" dirty="0"/>
            </a:br>
            <a:r>
              <a:rPr lang="en-CA" dirty="0"/>
              <a:t>However, most blacks </a:t>
            </a:r>
            <a:r>
              <a:rPr lang="en-CA" u="sng" dirty="0"/>
              <a:t>never received the land or provisions the were promised </a:t>
            </a:r>
            <a:r>
              <a:rPr lang="en-CA" dirty="0"/>
              <a:t>and worked tough jobs for low wages, suffering from discrimination</a:t>
            </a:r>
          </a:p>
          <a:p>
            <a:pPr marL="114300" indent="0">
              <a:buNone/>
            </a:pPr>
            <a:r>
              <a:rPr lang="en-CA" dirty="0"/>
              <a:t/>
            </a:r>
            <a:br>
              <a:rPr lang="en-CA" dirty="0"/>
            </a:br>
            <a:r>
              <a:rPr lang="en-CA" dirty="0"/>
              <a:t>Eventually, their situation improved and the felt part of the community enough to form 3 separate militia units to fight in the </a:t>
            </a:r>
            <a:r>
              <a:rPr lang="en-CA" b="1" dirty="0"/>
              <a:t>War of 1812</a:t>
            </a:r>
            <a:r>
              <a:rPr lang="en-CA" dirty="0"/>
              <a:t/>
            </a:r>
            <a:br>
              <a:rPr lang="en-CA" dirty="0"/>
            </a:br>
            <a:endParaRPr lang="en-US" dirty="0"/>
          </a:p>
        </p:txBody>
      </p:sp>
    </p:spTree>
    <p:extLst>
      <p:ext uri="{BB962C8B-B14F-4D97-AF65-F5344CB8AC3E}">
        <p14:creationId xmlns:p14="http://schemas.microsoft.com/office/powerpoint/2010/main" val="4292137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 Black Loyalist wood cutter, at Shelburne, Nova Scotia, in 1788</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584954"/>
            <a:ext cx="6603749"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72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Women</a:t>
            </a:r>
            <a:endParaRPr lang="en-US" dirty="0"/>
          </a:p>
        </p:txBody>
      </p:sp>
      <p:sp>
        <p:nvSpPr>
          <p:cNvPr id="3" name="Content Placeholder 2"/>
          <p:cNvSpPr>
            <a:spLocks noGrp="1"/>
          </p:cNvSpPr>
          <p:nvPr>
            <p:ph idx="1"/>
          </p:nvPr>
        </p:nvSpPr>
        <p:spPr/>
        <p:txBody>
          <a:bodyPr/>
          <a:lstStyle/>
          <a:p>
            <a:pPr marL="114300" indent="0">
              <a:buNone/>
            </a:pPr>
            <a:r>
              <a:rPr lang="en-CA" dirty="0"/>
              <a:t>I desire you would Remember the Ladies, and be more generous and favorable to them than your ancestors. Do not put such unlimited power into the hands of the Husbands. Remember all Men would be tyrants if they could. If particular care and attention is not paid to the Ladies we are determined to foment a Rebellion, and will not hold ourselves bound by any laws in which we have no voice, or Representation.</a:t>
            </a:r>
          </a:p>
          <a:p>
            <a:r>
              <a:rPr lang="en-CA" i="1" dirty="0"/>
              <a:t>Abigail Adams to John Adams, March 31, </a:t>
            </a:r>
            <a:r>
              <a:rPr lang="en-CA" i="1" dirty="0" smtClean="0"/>
              <a:t>1776</a:t>
            </a:r>
            <a:endParaRPr lang="en-CA" dirty="0"/>
          </a:p>
        </p:txBody>
      </p:sp>
    </p:spTree>
    <p:extLst>
      <p:ext uri="{BB962C8B-B14F-4D97-AF65-F5344CB8AC3E}">
        <p14:creationId xmlns:p14="http://schemas.microsoft.com/office/powerpoint/2010/main" val="4046530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97552" y="404664"/>
            <a:ext cx="8261350" cy="1039812"/>
          </a:xfrm>
        </p:spPr>
        <p:txBody>
          <a:bodyPr/>
          <a:lstStyle/>
          <a:p>
            <a:endParaRPr lang="en-US" dirty="0"/>
          </a:p>
        </p:txBody>
      </p:sp>
      <p:sp>
        <p:nvSpPr>
          <p:cNvPr id="3" name="Content Placeholder 2"/>
          <p:cNvSpPr>
            <a:spLocks noGrp="1"/>
          </p:cNvSpPr>
          <p:nvPr>
            <p:ph idx="4294967295"/>
          </p:nvPr>
        </p:nvSpPr>
        <p:spPr>
          <a:xfrm>
            <a:off x="0" y="1"/>
            <a:ext cx="9144000" cy="6858000"/>
          </a:xfrm>
        </p:spPr>
        <p:txBody>
          <a:bodyPr>
            <a:normAutofit/>
          </a:bodyPr>
          <a:lstStyle/>
          <a:p>
            <a:pPr marL="114300" indent="0">
              <a:buNone/>
            </a:pPr>
            <a:r>
              <a:rPr lang="en-CA" dirty="0"/>
              <a:t>As to your extraordinary Code of Laws, I cannot but laugh. We have been told that our Struggle has loosened the bands of Government every where. That Children and Apprentices were disobedient—that schools and Colleges were grown turbulent—that Indians slighted their Guardians and Negroes grew insolent to their Masters. But your Letter was the first Intimation that another Tribe more numerous and powerful than all the rest were grown discontented. . . .</a:t>
            </a:r>
          </a:p>
          <a:p>
            <a:pPr marL="114300" indent="0">
              <a:buNone/>
            </a:pPr>
            <a:r>
              <a:rPr lang="en-CA" dirty="0"/>
              <a:t>Depend upon it, We know better than to repeal our Masculine systems. Although they are in full Force, you know they are little more than Theory. We dare not exert our Power in its full Latitude. We are obliged to go fair, and softly, and in Practice you know We are the subjects. We have only the Name of Masters, and rather than give up this, which would completely subject Us to the Despotism of the Petticoat, I hope General Washington, and all our brave Heroes would fight.</a:t>
            </a:r>
          </a:p>
          <a:p>
            <a:r>
              <a:rPr lang="en-CA" i="1" dirty="0"/>
              <a:t>John Adams to Abigail Adams, April 14, 1776</a:t>
            </a:r>
            <a:endParaRPr lang="en-CA" dirty="0"/>
          </a:p>
          <a:p>
            <a:pPr marL="114300" indent="0">
              <a:buNone/>
            </a:pPr>
            <a:endParaRPr lang="en-US" dirty="0"/>
          </a:p>
        </p:txBody>
      </p:sp>
    </p:spTree>
    <p:extLst>
      <p:ext uri="{BB962C8B-B14F-4D97-AF65-F5344CB8AC3E}">
        <p14:creationId xmlns:p14="http://schemas.microsoft.com/office/powerpoint/2010/main" val="4092869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Poster assignment</a:t>
            </a:r>
            <a:endParaRPr lang="en-US" dirty="0"/>
          </a:p>
        </p:txBody>
      </p:sp>
      <p:sp>
        <p:nvSpPr>
          <p:cNvPr id="3" name="Content Placeholder 2"/>
          <p:cNvSpPr>
            <a:spLocks noGrp="1"/>
          </p:cNvSpPr>
          <p:nvPr>
            <p:ph idx="1"/>
          </p:nvPr>
        </p:nvSpPr>
        <p:spPr>
          <a:xfrm>
            <a:off x="457200" y="1752600"/>
            <a:ext cx="8229600" cy="5105400"/>
          </a:xfrm>
        </p:spPr>
        <p:txBody>
          <a:bodyPr>
            <a:normAutofit fontScale="92500" lnSpcReduction="10000"/>
          </a:bodyPr>
          <a:lstStyle/>
          <a:p>
            <a:pPr marL="114300" indent="0">
              <a:buNone/>
            </a:pPr>
            <a:r>
              <a:rPr lang="en-CA" dirty="0" smtClean="0"/>
              <a:t>With your group, create a comic of at least 10 boxes that shows the events of the American Revolution.</a:t>
            </a:r>
          </a:p>
          <a:p>
            <a:pPr marL="114300" indent="0" algn="ctr">
              <a:buNone/>
            </a:pPr>
            <a:r>
              <a:rPr lang="en-CA" b="1" dirty="0" smtClean="0"/>
              <a:t>Include:</a:t>
            </a:r>
          </a:p>
          <a:p>
            <a:pPr marL="114300" indent="0">
              <a:buNone/>
            </a:pPr>
            <a:r>
              <a:rPr lang="en-CA" dirty="0" smtClean="0"/>
              <a:t>-title and dialogue</a:t>
            </a:r>
          </a:p>
          <a:p>
            <a:pPr marL="114300" indent="0">
              <a:buNone/>
            </a:pPr>
            <a:r>
              <a:rPr lang="en-CA" dirty="0" smtClean="0"/>
              <a:t>-causes and consequences</a:t>
            </a:r>
          </a:p>
          <a:p>
            <a:pPr marL="114300" indent="0">
              <a:buNone/>
            </a:pPr>
            <a:r>
              <a:rPr lang="en-CA" dirty="0" smtClean="0"/>
              <a:t>-sugar act, stamp act</a:t>
            </a:r>
          </a:p>
          <a:p>
            <a:pPr marL="114300" indent="0">
              <a:buNone/>
            </a:pPr>
            <a:r>
              <a:rPr lang="en-CA" dirty="0" smtClean="0"/>
              <a:t>-Royal Proclamation, Quebec Act, Pontiac</a:t>
            </a:r>
          </a:p>
          <a:p>
            <a:pPr>
              <a:buFontTx/>
              <a:buChar char="-"/>
            </a:pPr>
            <a:r>
              <a:rPr lang="en-CA" dirty="0" smtClean="0"/>
              <a:t>Sons of Liberty, Boston Massacre, Boston Tea Party</a:t>
            </a:r>
          </a:p>
          <a:p>
            <a:pPr>
              <a:buFontTx/>
              <a:buChar char="-"/>
            </a:pPr>
            <a:r>
              <a:rPr lang="en-CA" dirty="0" smtClean="0"/>
              <a:t>First Continental Congress, Intolerable Acts</a:t>
            </a:r>
          </a:p>
          <a:p>
            <a:pPr>
              <a:buFontTx/>
              <a:buChar char="-"/>
            </a:pPr>
            <a:r>
              <a:rPr lang="en-CA" dirty="0" smtClean="0"/>
              <a:t>Lexington Green, Bunker Hill, Invasion of Quebec, Delaware, Yorktown</a:t>
            </a:r>
          </a:p>
          <a:p>
            <a:pPr>
              <a:buFontTx/>
              <a:buChar char="-"/>
            </a:pPr>
            <a:r>
              <a:rPr lang="en-CA" dirty="0" smtClean="0"/>
              <a:t>Declaration of Independence; Staten Island Peace Conference, final peace conference</a:t>
            </a:r>
          </a:p>
          <a:p>
            <a:pPr>
              <a:buFontTx/>
              <a:buChar char="-"/>
            </a:pPr>
            <a:r>
              <a:rPr lang="en-CA" dirty="0" smtClean="0"/>
              <a:t>Black Loyalists and women</a:t>
            </a:r>
          </a:p>
        </p:txBody>
      </p:sp>
    </p:spTree>
    <p:extLst>
      <p:ext uri="{BB962C8B-B14F-4D97-AF65-F5344CB8AC3E}">
        <p14:creationId xmlns:p14="http://schemas.microsoft.com/office/powerpoint/2010/main" val="335348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Royal proclamation, 1763</a:t>
            </a:r>
            <a:endParaRPr lang="en-US" dirty="0"/>
          </a:p>
        </p:txBody>
      </p:sp>
      <p:sp>
        <p:nvSpPr>
          <p:cNvPr id="3" name="Content Placeholder 2"/>
          <p:cNvSpPr>
            <a:spLocks noGrp="1"/>
          </p:cNvSpPr>
          <p:nvPr>
            <p:ph idx="1"/>
          </p:nvPr>
        </p:nvSpPr>
        <p:spPr/>
        <p:txBody>
          <a:bodyPr/>
          <a:lstStyle/>
          <a:p>
            <a:pPr marL="114300" indent="0">
              <a:buNone/>
            </a:pPr>
            <a:r>
              <a:rPr lang="en-CA" dirty="0" smtClean="0"/>
              <a:t>Treatment to the French Canadians was relatively fair under the first Br governor Guy Carleton (paid for things, guns for hunting, kept jobs)</a:t>
            </a:r>
          </a:p>
          <a:p>
            <a:r>
              <a:rPr lang="en-CA" dirty="0" smtClean="0"/>
              <a:t>After 1763, French fur traders left, creating a vacuum</a:t>
            </a:r>
          </a:p>
          <a:p>
            <a:pPr lvl="1"/>
            <a:r>
              <a:rPr lang="en-CA" dirty="0" err="1" smtClean="0"/>
              <a:t>Montrealers</a:t>
            </a:r>
            <a:r>
              <a:rPr lang="en-CA" dirty="0" smtClean="0"/>
              <a:t> (Scottish and British) push west and create the North West Company</a:t>
            </a:r>
          </a:p>
          <a:p>
            <a:pPr lvl="1"/>
            <a:r>
              <a:rPr lang="en-CA" dirty="0" smtClean="0"/>
              <a:t>Native people protest to British (1763), but Scottish traders (British parliament) + land speculators</a:t>
            </a:r>
          </a:p>
          <a:p>
            <a:pPr lvl="1"/>
            <a:r>
              <a:rPr lang="en-CA" dirty="0" smtClean="0"/>
              <a:t>Pontiac, Ottawa chief, wants to build a larger nation in the Interior</a:t>
            </a:r>
            <a:endParaRPr lang="en-US" dirty="0"/>
          </a:p>
        </p:txBody>
      </p:sp>
    </p:spTree>
    <p:extLst>
      <p:ext uri="{BB962C8B-B14F-4D97-AF65-F5344CB8AC3E}">
        <p14:creationId xmlns:p14="http://schemas.microsoft.com/office/powerpoint/2010/main" val="1261457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First Nation Resistance</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CA" dirty="0"/>
              <a:t>Many First Nations were not happy with the result of the Seven Years’ </a:t>
            </a:r>
            <a:r>
              <a:rPr lang="en-CA" dirty="0" smtClean="0"/>
              <a:t>War</a:t>
            </a:r>
            <a:r>
              <a:rPr lang="en-CA" dirty="0"/>
              <a:t/>
            </a:r>
            <a:br>
              <a:rPr lang="en-CA" dirty="0"/>
            </a:br>
            <a:endParaRPr lang="en-CA" dirty="0"/>
          </a:p>
          <a:p>
            <a:r>
              <a:rPr lang="en-CA" dirty="0"/>
              <a:t>French fur traders encouraged them join them in resisting British rule</a:t>
            </a:r>
          </a:p>
          <a:p>
            <a:pPr marL="114300" indent="0">
              <a:buNone/>
            </a:pPr>
            <a:endParaRPr lang="en-CA" dirty="0"/>
          </a:p>
          <a:p>
            <a:r>
              <a:rPr lang="en-CA" dirty="0"/>
              <a:t>FN leaders knew that British and American traders and settlers would threaten their land and way of </a:t>
            </a:r>
            <a:r>
              <a:rPr lang="en-CA" dirty="0" smtClean="0"/>
              <a:t>life</a:t>
            </a:r>
            <a:r>
              <a:rPr lang="en-CA" dirty="0"/>
              <a:t/>
            </a:r>
            <a:br>
              <a:rPr lang="en-CA" dirty="0"/>
            </a:br>
            <a:endParaRPr lang="en-CA" dirty="0"/>
          </a:p>
          <a:p>
            <a:r>
              <a:rPr lang="en-CA" b="1" dirty="0"/>
              <a:t>Pontiac</a:t>
            </a:r>
            <a:r>
              <a:rPr lang="en-CA" dirty="0"/>
              <a:t>, great Chief of the Ottawa Nation, </a:t>
            </a:r>
            <a:r>
              <a:rPr lang="en-CA" dirty="0" smtClean="0"/>
              <a:t>united </a:t>
            </a:r>
            <a:r>
              <a:rPr lang="en-CA" dirty="0"/>
              <a:t>several tribes and waged war </a:t>
            </a:r>
            <a:r>
              <a:rPr lang="en-CA" dirty="0" smtClean="0"/>
              <a:t>against </a:t>
            </a:r>
            <a:r>
              <a:rPr lang="en-CA" dirty="0"/>
              <a:t>the British</a:t>
            </a:r>
            <a:br>
              <a:rPr lang="en-CA" dirty="0"/>
            </a:br>
            <a:r>
              <a:rPr lang="en-US" dirty="0"/>
              <a:t/>
            </a:r>
            <a:br>
              <a:rPr lang="en-US" dirty="0"/>
            </a:br>
            <a:endParaRPr lang="en-US" dirty="0"/>
          </a:p>
        </p:txBody>
      </p:sp>
    </p:spTree>
    <p:extLst>
      <p:ext uri="{BB962C8B-B14F-4D97-AF65-F5344CB8AC3E}">
        <p14:creationId xmlns:p14="http://schemas.microsoft.com/office/powerpoint/2010/main" val="1505533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Pontiac</a:t>
            </a:r>
            <a:endParaRPr lang="en-US" dirty="0"/>
          </a:p>
        </p:txBody>
      </p:sp>
      <p:sp>
        <p:nvSpPr>
          <p:cNvPr id="3" name="Content Placeholder 2"/>
          <p:cNvSpPr>
            <a:spLocks noGrp="1"/>
          </p:cNvSpPr>
          <p:nvPr>
            <p:ph idx="1"/>
          </p:nvPr>
        </p:nvSpPr>
        <p:spPr>
          <a:xfrm>
            <a:off x="457200" y="1752600"/>
            <a:ext cx="5194920" cy="4844752"/>
          </a:xfrm>
        </p:spPr>
        <p:txBody>
          <a:bodyPr>
            <a:normAutofit/>
          </a:bodyPr>
          <a:lstStyle/>
          <a:p>
            <a:pPr marL="114300" indent="0">
              <a:buNone/>
            </a:pPr>
            <a:r>
              <a:rPr lang="en-CA" dirty="0"/>
              <a:t>Ottawa Chief </a:t>
            </a:r>
            <a:r>
              <a:rPr lang="en-CA" b="1" dirty="0"/>
              <a:t>Pontiac</a:t>
            </a:r>
            <a:r>
              <a:rPr lang="en-CA" dirty="0"/>
              <a:t> led history’s most successful war against Europeans by Aboriginal peoples in North </a:t>
            </a:r>
            <a:r>
              <a:rPr lang="en-CA" dirty="0" smtClean="0"/>
              <a:t>America</a:t>
            </a:r>
            <a:r>
              <a:rPr lang="en-CA" dirty="0"/>
              <a:t/>
            </a:r>
            <a:br>
              <a:rPr lang="en-CA" dirty="0"/>
            </a:br>
            <a:endParaRPr lang="en-CA" dirty="0"/>
          </a:p>
          <a:p>
            <a:pPr marL="114300" indent="0">
              <a:buNone/>
            </a:pPr>
            <a:r>
              <a:rPr lang="en-CA" dirty="0"/>
              <a:t>Eventually, he was killed and a peace was agreed upon, but this directly </a:t>
            </a:r>
            <a:r>
              <a:rPr lang="en-CA"/>
              <a:t>led </a:t>
            </a:r>
            <a:r>
              <a:rPr lang="en-CA" smtClean="0"/>
              <a:t>to </a:t>
            </a:r>
            <a:r>
              <a:rPr lang="en-CA" b="1" dirty="0"/>
              <a:t>King George III</a:t>
            </a:r>
            <a:r>
              <a:rPr lang="en-CA" dirty="0"/>
              <a:t> of Britain issuing </a:t>
            </a:r>
            <a:r>
              <a:rPr lang="en-CA" b="1" dirty="0"/>
              <a:t>The Royal Proclamation of </a:t>
            </a:r>
            <a:r>
              <a:rPr lang="en-CA" b="1" dirty="0" smtClean="0"/>
              <a:t>1763</a:t>
            </a:r>
          </a:p>
          <a:p>
            <a:pPr marL="114300" indent="0" algn="ctr">
              <a:buNone/>
            </a:pPr>
            <a:r>
              <a:rPr lang="en-CA" dirty="0"/>
              <a:t/>
            </a:r>
            <a:br>
              <a:rPr lang="en-CA" dirty="0"/>
            </a:br>
            <a:r>
              <a:rPr lang="en-CA" dirty="0" smtClean="0"/>
              <a:t>Examine info packet!</a:t>
            </a:r>
            <a:endParaRPr lang="en-US" dirty="0"/>
          </a:p>
        </p:txBody>
      </p:sp>
      <p:pic>
        <p:nvPicPr>
          <p:cNvPr id="1026" name="Picture 2" descr="https://lh5.googleusercontent.com/Qi-p_3kotua3gzA119nwhEZdGdLfBroSXs6u-vtZDvKkv034rCW_ha2Y1koQZ7dzOyV8DhwE2e-gMZ-C2Fuo60sN878d6IMYaD8ZK1cwIqtVEpz8CLBDJlQBcYTvL5sZnglFavdyGQ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28800"/>
            <a:ext cx="3279746"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119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Germ Warfare: smallpox blankets</a:t>
            </a:r>
            <a:endParaRPr lang="en-US" dirty="0"/>
          </a:p>
        </p:txBody>
      </p:sp>
      <p:sp>
        <p:nvSpPr>
          <p:cNvPr id="3" name="Content Placeholder 2"/>
          <p:cNvSpPr>
            <a:spLocks noGrp="1"/>
          </p:cNvSpPr>
          <p:nvPr>
            <p:ph idx="1"/>
          </p:nvPr>
        </p:nvSpPr>
        <p:spPr>
          <a:xfrm>
            <a:off x="457200" y="1752600"/>
            <a:ext cx="6491064" cy="4772744"/>
          </a:xfrm>
        </p:spPr>
        <p:txBody>
          <a:bodyPr>
            <a:normAutofit fontScale="92500" lnSpcReduction="20000"/>
          </a:bodyPr>
          <a:lstStyle/>
          <a:p>
            <a:pPr marL="114300" indent="0">
              <a:buNone/>
            </a:pPr>
            <a:r>
              <a:rPr lang="en-CA" b="1" dirty="0"/>
              <a:t>Sir Jeffery Amherst </a:t>
            </a:r>
            <a:r>
              <a:rPr lang="en-CA" dirty="0"/>
              <a:t>to </a:t>
            </a:r>
            <a:r>
              <a:rPr lang="en-CA" b="1" dirty="0"/>
              <a:t>Colonel Henry Bouquet</a:t>
            </a:r>
            <a:r>
              <a:rPr lang="en-CA" dirty="0"/>
              <a:t>:</a:t>
            </a:r>
          </a:p>
          <a:p>
            <a:r>
              <a:rPr lang="en-CA" dirty="0"/>
              <a:t>'</a:t>
            </a:r>
            <a:r>
              <a:rPr lang="en-CA" i="1" dirty="0"/>
              <a:t>Could it not be contrived to send smallpox among these disaffected tribes of Indians? We must use every stratagem in our power to reduce them</a:t>
            </a:r>
            <a:r>
              <a:rPr lang="en-CA" dirty="0"/>
              <a:t>.' </a:t>
            </a:r>
          </a:p>
          <a:p>
            <a:pPr marL="114300" indent="0">
              <a:buNone/>
            </a:pPr>
            <a:endParaRPr lang="en-CA" dirty="0"/>
          </a:p>
          <a:p>
            <a:pPr marL="114300" indent="0">
              <a:buNone/>
            </a:pPr>
            <a:r>
              <a:rPr lang="en-CA" b="1" dirty="0"/>
              <a:t>Bouquet’s</a:t>
            </a:r>
            <a:r>
              <a:rPr lang="en-CA" dirty="0"/>
              <a:t> response: </a:t>
            </a:r>
          </a:p>
          <a:p>
            <a:r>
              <a:rPr lang="en-CA" dirty="0"/>
              <a:t>'</a:t>
            </a:r>
            <a:r>
              <a:rPr lang="en-CA" i="1" dirty="0"/>
              <a:t>I will try to inoculate the [Native American tribe] with some blankets that may fall in their hands, and take care not to get the disease myself.</a:t>
            </a:r>
            <a:r>
              <a:rPr lang="en-CA" dirty="0"/>
              <a:t>' </a:t>
            </a:r>
            <a:endParaRPr lang="en-CA" dirty="0" smtClean="0"/>
          </a:p>
          <a:p>
            <a:endParaRPr lang="en-CA" dirty="0"/>
          </a:p>
          <a:p>
            <a:pPr marL="114300" indent="0">
              <a:buNone/>
            </a:pPr>
            <a:r>
              <a:rPr lang="en-CA" b="1" dirty="0" smtClean="0"/>
              <a:t>INVESTIGATE ONLINE: What is chemical warfare? Is it legal in warfare nowadays? Why?</a:t>
            </a:r>
            <a:endParaRPr lang="en-US" b="1" dirty="0"/>
          </a:p>
        </p:txBody>
      </p:sp>
      <p:pic>
        <p:nvPicPr>
          <p:cNvPr id="2050" name="Picture 2" descr="https://lh6.googleusercontent.com/5Ka6kFnrukw8jZ9HSc8D55H3Cvz5aZkvuEpHS2RGdTcTfI-IGfvsZ3fIwa5cZnfcqX9soh0rVh3GK8oQcTlCLXxnVJ0dSRHotWJlbS9t9f4A_jwcVDVyrv8RH0YGw2iAJ-r29WUuu_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8676" y="1700808"/>
            <a:ext cx="1728191"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6.googleusercontent.com/vB3WBnuZKU2d1eZczRUADCo7VSreFW6TDO6yr2OKveDWBRkCy83T-K_nY7QqjmQ8hksZOh4_fBr3qW1bfHXWbiglfuHp8kZGcmAmDTuwXtaCPgYT6r3RllqgTIQVuHH9-snILMGw3J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077072"/>
            <a:ext cx="1905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84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889</TotalTime>
  <Words>1972</Words>
  <Application>Microsoft Office PowerPoint</Application>
  <PresentationFormat>On-screen Show (4:3)</PresentationFormat>
  <Paragraphs>264</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Apothecary</vt:lpstr>
      <vt:lpstr>The American Revolution</vt:lpstr>
      <vt:lpstr>“Death and Taxes”</vt:lpstr>
      <vt:lpstr>Crash Course!</vt:lpstr>
      <vt:lpstr>Affected by the Stamp act: internal taxation</vt:lpstr>
      <vt:lpstr>Other things Americans were upset about</vt:lpstr>
      <vt:lpstr>The Royal proclamation, 1763</vt:lpstr>
      <vt:lpstr>First Nation Resistance</vt:lpstr>
      <vt:lpstr>Pontiac</vt:lpstr>
      <vt:lpstr>Germ Warfare: smallpox blankets</vt:lpstr>
      <vt:lpstr>The Royal Proclamation, 1763</vt:lpstr>
      <vt:lpstr>The Royal Proclamation, 1763</vt:lpstr>
      <vt:lpstr>Quebec</vt:lpstr>
      <vt:lpstr>The Quebec Act, 1774</vt:lpstr>
      <vt:lpstr>The Quebec Act, 1774</vt:lpstr>
      <vt:lpstr>The Quebec act, 1774</vt:lpstr>
      <vt:lpstr>PowerPoint Presentation</vt:lpstr>
      <vt:lpstr>British motivations?</vt:lpstr>
      <vt:lpstr>Lead up to the revolution</vt:lpstr>
      <vt:lpstr>PowerPoint Presentation</vt:lpstr>
      <vt:lpstr>The 13 colonies</vt:lpstr>
      <vt:lpstr>The Sons of liberty &amp; the stamp act</vt:lpstr>
      <vt:lpstr>The boston massacre</vt:lpstr>
      <vt:lpstr>PowerPoint Presentation</vt:lpstr>
      <vt:lpstr>The boston tea party</vt:lpstr>
      <vt:lpstr>PowerPoint Presentation</vt:lpstr>
      <vt:lpstr>The first continental congress</vt:lpstr>
      <vt:lpstr>The Intolerable Acts</vt:lpstr>
      <vt:lpstr>Assassins creed</vt:lpstr>
      <vt:lpstr>The Revolution Begins</vt:lpstr>
      <vt:lpstr>Who needs convincing?</vt:lpstr>
      <vt:lpstr>Battles of Lexington and Concord</vt:lpstr>
      <vt:lpstr>The Shot Heard Round the World</vt:lpstr>
      <vt:lpstr>Bias/Propaganda?</vt:lpstr>
      <vt:lpstr>The Revolution Continues</vt:lpstr>
      <vt:lpstr>PowerPoint Presentation</vt:lpstr>
      <vt:lpstr>Battle at Bunker Hill, 1775</vt:lpstr>
      <vt:lpstr>The Invasion of Quebec, 1775</vt:lpstr>
      <vt:lpstr>The Invasion of Quebec, 1775</vt:lpstr>
      <vt:lpstr>Consequences of the Battle of Quebec</vt:lpstr>
      <vt:lpstr>The Declaration of Independence, 1776</vt:lpstr>
      <vt:lpstr>The Revolution… Succeeds!</vt:lpstr>
      <vt:lpstr>The Staten Island Peace Conference, 1776</vt:lpstr>
      <vt:lpstr>The Crossing of the Delaware, 1776 (xmas)</vt:lpstr>
      <vt:lpstr>PowerPoint Presentation</vt:lpstr>
      <vt:lpstr>Les Amis!</vt:lpstr>
      <vt:lpstr>U-S-A! U-S-A!  Victory for the Americans</vt:lpstr>
      <vt:lpstr>PowerPoint Presentation</vt:lpstr>
      <vt:lpstr>Peace Negotiations</vt:lpstr>
      <vt:lpstr>Effect on British North America (Canada)</vt:lpstr>
      <vt:lpstr>Black Loyalists</vt:lpstr>
      <vt:lpstr>Black Loyalists</vt:lpstr>
      <vt:lpstr>A Black Loyalist wood cutter, at Shelburne, Nova Scotia, in 1788</vt:lpstr>
      <vt:lpstr>Women</vt:lpstr>
      <vt:lpstr>PowerPoint Presentation</vt:lpstr>
      <vt:lpstr>Poster 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dc:title>
  <dc:creator>Windows User</dc:creator>
  <cp:lastModifiedBy>Windows User</cp:lastModifiedBy>
  <cp:revision>35</cp:revision>
  <dcterms:created xsi:type="dcterms:W3CDTF">2016-12-01T13:50:34Z</dcterms:created>
  <dcterms:modified xsi:type="dcterms:W3CDTF">2017-01-17T02:46:42Z</dcterms:modified>
</cp:coreProperties>
</file>