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2"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Roboto Slab" panose="020B0604020202020204" charset="0"/>
      <p:regular r:id="rId33"/>
      <p:bold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44"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802306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a:t>The Industrial Revolution</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a:t>What was the Industrial Revolution?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Textile Industry Inventions</a:t>
            </a:r>
          </a:p>
        </p:txBody>
      </p:sp>
      <p:sp>
        <p:nvSpPr>
          <p:cNvPr id="128" name="Shape 12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The </a:t>
            </a:r>
            <a:r>
              <a:rPr lang="en">
                <a:solidFill>
                  <a:srgbClr val="FFFF00"/>
                </a:solidFill>
              </a:rPr>
              <a:t>Water Frame,</a:t>
            </a:r>
            <a:r>
              <a:rPr lang="en"/>
              <a:t> invented by Richard Arkwright: improved the strength of yarn and was even faster than the Spinning Jenny</a:t>
            </a:r>
          </a:p>
        </p:txBody>
      </p:sp>
      <p:pic>
        <p:nvPicPr>
          <p:cNvPr id="129" name="Shape 129"/>
          <p:cNvPicPr preferRelativeResize="0"/>
          <p:nvPr/>
        </p:nvPicPr>
        <p:blipFill>
          <a:blip r:embed="rId3">
            <a:alphaModFix/>
          </a:blip>
          <a:stretch>
            <a:fillRect/>
          </a:stretch>
        </p:blipFill>
        <p:spPr>
          <a:xfrm>
            <a:off x="2780725" y="2264454"/>
            <a:ext cx="2986899" cy="2822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solidFill>
                  <a:srgbClr val="FFFF00"/>
                </a:solidFill>
              </a:rPr>
              <a:t>Textile Industry Inventions</a:t>
            </a:r>
          </a:p>
        </p:txBody>
      </p:sp>
      <p:sp>
        <p:nvSpPr>
          <p:cNvPr id="135" name="Shape 13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solidFill>
                  <a:srgbClr val="FFFF00"/>
                </a:solidFill>
              </a:rPr>
              <a:t>The Mule,</a:t>
            </a:r>
            <a:r>
              <a:rPr lang="en"/>
              <a:t> invented by Samuel Compton: combined the best features of the Water Frame and the Spinning Jenny</a:t>
            </a:r>
          </a:p>
        </p:txBody>
      </p:sp>
      <p:pic>
        <p:nvPicPr>
          <p:cNvPr id="136" name="Shape 136"/>
          <p:cNvPicPr preferRelativeResize="0"/>
          <p:nvPr/>
        </p:nvPicPr>
        <p:blipFill>
          <a:blip r:embed="rId3">
            <a:alphaModFix/>
          </a:blip>
          <a:stretch>
            <a:fillRect/>
          </a:stretch>
        </p:blipFill>
        <p:spPr>
          <a:xfrm>
            <a:off x="2566020" y="2425575"/>
            <a:ext cx="3187675" cy="25749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solidFill>
                  <a:srgbClr val="FFFF00"/>
                </a:solidFill>
              </a:rPr>
              <a:t>The Steam Engine</a:t>
            </a:r>
          </a:p>
        </p:txBody>
      </p:sp>
      <p:sp>
        <p:nvSpPr>
          <p:cNvPr id="142" name="Shape 14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The Steam Engine was another important invention in the Industrial Revolution. First used by Thomas Newcomen to pump water out of mines, James Watt figured out a way to maximize the use of the steam being produced, and eventually power machines</a:t>
            </a:r>
          </a:p>
        </p:txBody>
      </p:sp>
      <p:pic>
        <p:nvPicPr>
          <p:cNvPr id="143" name="Shape 143"/>
          <p:cNvPicPr preferRelativeResize="0"/>
          <p:nvPr/>
        </p:nvPicPr>
        <p:blipFill>
          <a:blip r:embed="rId3">
            <a:alphaModFix/>
          </a:blip>
          <a:stretch>
            <a:fillRect/>
          </a:stretch>
        </p:blipFill>
        <p:spPr>
          <a:xfrm>
            <a:off x="3773575" y="2764125"/>
            <a:ext cx="2550175" cy="2212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solidFill>
                  <a:srgbClr val="FFFF00"/>
                </a:solidFill>
              </a:rPr>
              <a:t>Iron and Coal Industries</a:t>
            </a:r>
          </a:p>
        </p:txBody>
      </p:sp>
      <p:sp>
        <p:nvSpPr>
          <p:cNvPr id="149" name="Shape 149"/>
          <p:cNvSpPr txBox="1">
            <a:spLocks noGrp="1"/>
          </p:cNvSpPr>
          <p:nvPr>
            <p:ph type="body" idx="1"/>
          </p:nvPr>
        </p:nvSpPr>
        <p:spPr>
          <a:xfrm>
            <a:off x="387900" y="1261224"/>
            <a:ext cx="8368200" cy="3078900"/>
          </a:xfrm>
          <a:prstGeom prst="rect">
            <a:avLst/>
          </a:prstGeom>
        </p:spPr>
        <p:txBody>
          <a:bodyPr lIns="91425" tIns="91425" rIns="91425" bIns="91425" anchor="t" anchorCtr="0">
            <a:noAutofit/>
          </a:bodyPr>
          <a:lstStyle/>
          <a:p>
            <a:pPr lvl="0">
              <a:spcBef>
                <a:spcPts val="0"/>
              </a:spcBef>
              <a:buNone/>
            </a:pPr>
            <a:r>
              <a:rPr lang="en"/>
              <a:t>Abraham Darby invented a process for making better cast iron, and others followed. Soon cast-iron products were available everywhere, and many factories were built</a:t>
            </a:r>
          </a:p>
          <a:p>
            <a:pPr lvl="0">
              <a:spcBef>
                <a:spcPts val="0"/>
              </a:spcBef>
              <a:buNone/>
            </a:pPr>
            <a:r>
              <a:rPr lang="en"/>
              <a:t>The coal industry boomed, as it was a cheap source of energy, and helped keep people warm in the winter. But Coal mines were a dangerous place to work: explosions happened easily and coal dust is highly toxic. Miners usually died of the “Black Lung”</a:t>
            </a:r>
          </a:p>
        </p:txBody>
      </p:sp>
      <p:pic>
        <p:nvPicPr>
          <p:cNvPr id="150" name="Shape 150"/>
          <p:cNvPicPr preferRelativeResize="0"/>
          <p:nvPr/>
        </p:nvPicPr>
        <p:blipFill>
          <a:blip r:embed="rId3">
            <a:alphaModFix/>
          </a:blip>
          <a:stretch>
            <a:fillRect/>
          </a:stretch>
        </p:blipFill>
        <p:spPr>
          <a:xfrm>
            <a:off x="4444600" y="3516387"/>
            <a:ext cx="2971800" cy="1971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Transportation</a:t>
            </a:r>
          </a:p>
        </p:txBody>
      </p:sp>
      <p:sp>
        <p:nvSpPr>
          <p:cNvPr id="156" name="Shape 15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a:t>The Industrial Revolution needed improved transportation to be effective (moving goods between places)</a:t>
            </a:r>
          </a:p>
          <a:p>
            <a:pPr lvl="0" rtl="0">
              <a:spcBef>
                <a:spcPts val="0"/>
              </a:spcBef>
              <a:buNone/>
            </a:pPr>
            <a:r>
              <a:rPr lang="en"/>
              <a:t>Roads in 1700 were usually made of dirt or mud and were hard to travel across</a:t>
            </a:r>
          </a:p>
          <a:p>
            <a:pPr lvl="0" rtl="0">
              <a:spcBef>
                <a:spcPts val="0"/>
              </a:spcBef>
              <a:buNone/>
            </a:pPr>
            <a:r>
              <a:rPr lang="en"/>
              <a:t>To improve the roads, private companies created roads and charged tolls to anyone crossing it. This would encourage the companies to build better roads at no cost to the government</a:t>
            </a:r>
          </a:p>
          <a:p>
            <a:pPr lvl="0" rt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Macadam Roads</a:t>
            </a:r>
          </a:p>
        </p:txBody>
      </p:sp>
      <p:sp>
        <p:nvSpPr>
          <p:cNvPr id="162" name="Shape 16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Named after James Macadam</a:t>
            </a:r>
          </a:p>
          <a:p>
            <a:pPr lvl="0" rtl="0">
              <a:spcBef>
                <a:spcPts val="0"/>
              </a:spcBef>
              <a:buNone/>
            </a:pPr>
            <a:r>
              <a:rPr lang="en"/>
              <a:t>The road was built with 3 layers of stone, the largest stones at the bottom and smallest at the top</a:t>
            </a:r>
          </a:p>
          <a:p>
            <a:pPr lvl="0" rtl="0">
              <a:spcBef>
                <a:spcPts val="0"/>
              </a:spcBef>
              <a:buNone/>
            </a:pPr>
            <a:r>
              <a:rPr lang="en"/>
              <a:t>Water would shed down the sloped sides, keeping the road from getting muddy</a:t>
            </a:r>
          </a:p>
        </p:txBody>
      </p:sp>
      <p:pic>
        <p:nvPicPr>
          <p:cNvPr id="163" name="Shape 163"/>
          <p:cNvPicPr preferRelativeResize="0"/>
          <p:nvPr/>
        </p:nvPicPr>
        <p:blipFill>
          <a:blip r:embed="rId3">
            <a:alphaModFix/>
          </a:blip>
          <a:stretch>
            <a:fillRect/>
          </a:stretch>
        </p:blipFill>
        <p:spPr>
          <a:xfrm>
            <a:off x="5138352" y="146525"/>
            <a:ext cx="3041800" cy="2278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87900" y="156375"/>
            <a:ext cx="4311900" cy="48015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solidFill>
                  <a:srgbClr val="FF0000"/>
                </a:solidFill>
              </a:rPr>
              <a:t>Canals</a:t>
            </a:r>
            <a:r>
              <a:rPr lang="en"/>
              <a:t> (artificial waterways) were also created to link rivers together. Goods could be shipped much faster and cheaply</a:t>
            </a:r>
          </a:p>
          <a:p>
            <a:pPr lvl="0" rtl="0">
              <a:spcBef>
                <a:spcPts val="0"/>
              </a:spcBef>
              <a:buNone/>
            </a:pPr>
            <a:endParaRPr/>
          </a:p>
          <a:p>
            <a:pPr lvl="0" rtl="0">
              <a:spcBef>
                <a:spcPts val="0"/>
              </a:spcBef>
              <a:buNone/>
            </a:pPr>
            <a:r>
              <a:rPr lang="en">
                <a:solidFill>
                  <a:srgbClr val="FF0000"/>
                </a:solidFill>
              </a:rPr>
              <a:t>Locomotives</a:t>
            </a:r>
            <a:r>
              <a:rPr lang="en"/>
              <a:t> and the </a:t>
            </a:r>
            <a:r>
              <a:rPr lang="en">
                <a:solidFill>
                  <a:srgbClr val="FF0000"/>
                </a:solidFill>
              </a:rPr>
              <a:t>steam powered</a:t>
            </a:r>
            <a:r>
              <a:rPr lang="en"/>
              <a:t> engine  were developed and could carry much larger amounts of goods at unheard of speeds (39km per hour!)</a:t>
            </a:r>
          </a:p>
          <a:p>
            <a:pPr lvl="0" rtl="0">
              <a:spcBef>
                <a:spcPts val="0"/>
              </a:spcBef>
              <a:buNone/>
            </a:pPr>
            <a:r>
              <a:rPr lang="en"/>
              <a:t>The “Rocket”, built by George and Robert Stevenson</a:t>
            </a:r>
          </a:p>
        </p:txBody>
      </p:sp>
      <p:pic>
        <p:nvPicPr>
          <p:cNvPr id="169" name="Shape 169"/>
          <p:cNvPicPr preferRelativeResize="0"/>
          <p:nvPr/>
        </p:nvPicPr>
        <p:blipFill>
          <a:blip r:embed="rId3">
            <a:alphaModFix/>
          </a:blip>
          <a:stretch>
            <a:fillRect/>
          </a:stretch>
        </p:blipFill>
        <p:spPr>
          <a:xfrm>
            <a:off x="5138725" y="156375"/>
            <a:ext cx="3187825" cy="2129474"/>
          </a:xfrm>
          <a:prstGeom prst="rect">
            <a:avLst/>
          </a:prstGeom>
          <a:noFill/>
          <a:ln>
            <a:noFill/>
          </a:ln>
        </p:spPr>
      </p:pic>
      <p:pic>
        <p:nvPicPr>
          <p:cNvPr id="170" name="Shape 170"/>
          <p:cNvPicPr preferRelativeResize="0"/>
          <p:nvPr/>
        </p:nvPicPr>
        <p:blipFill>
          <a:blip r:embed="rId4">
            <a:alphaModFix/>
          </a:blip>
          <a:stretch>
            <a:fillRect/>
          </a:stretch>
        </p:blipFill>
        <p:spPr>
          <a:xfrm>
            <a:off x="5083800" y="2651375"/>
            <a:ext cx="3301049" cy="2306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Machines and Factories</a:t>
            </a:r>
          </a:p>
        </p:txBody>
      </p:sp>
      <p:sp>
        <p:nvSpPr>
          <p:cNvPr id="176" name="Shape 176"/>
          <p:cNvSpPr txBox="1">
            <a:spLocks noGrp="1"/>
          </p:cNvSpPr>
          <p:nvPr>
            <p:ph type="body" idx="1"/>
          </p:nvPr>
        </p:nvSpPr>
        <p:spPr>
          <a:xfrm>
            <a:off x="387900" y="1489825"/>
            <a:ext cx="4636200" cy="3078900"/>
          </a:xfrm>
          <a:prstGeom prst="rect">
            <a:avLst/>
          </a:prstGeom>
        </p:spPr>
        <p:txBody>
          <a:bodyPr lIns="91425" tIns="91425" rIns="91425" bIns="91425" anchor="t" anchorCtr="0">
            <a:noAutofit/>
          </a:bodyPr>
          <a:lstStyle/>
          <a:p>
            <a:pPr lvl="0" rtl="0">
              <a:spcBef>
                <a:spcPts val="0"/>
              </a:spcBef>
              <a:buNone/>
            </a:pPr>
            <a:r>
              <a:rPr lang="en"/>
              <a:t>In Industrial Revolution’s early years, before the emergence of factories people often worked from home, making goods and selling them to investors</a:t>
            </a:r>
          </a:p>
          <a:p>
            <a:pPr lvl="0" rtl="0">
              <a:spcBef>
                <a:spcPts val="0"/>
              </a:spcBef>
              <a:buNone/>
            </a:pPr>
            <a:endParaRPr/>
          </a:p>
          <a:p>
            <a:pPr lvl="0" rtl="0">
              <a:spcBef>
                <a:spcPts val="0"/>
              </a:spcBef>
              <a:buNone/>
            </a:pPr>
            <a:r>
              <a:rPr lang="en"/>
              <a:t>This was called the “</a:t>
            </a:r>
            <a:r>
              <a:rPr lang="en">
                <a:solidFill>
                  <a:srgbClr val="FFFF00"/>
                </a:solidFill>
              </a:rPr>
              <a:t>Cottage Industry</a:t>
            </a:r>
            <a:r>
              <a:rPr lang="en"/>
              <a:t>”, and still exists today</a:t>
            </a:r>
          </a:p>
          <a:p>
            <a:pPr lvl="0" rtl="0">
              <a:spcBef>
                <a:spcPts val="0"/>
              </a:spcBef>
              <a:buNone/>
            </a:pPr>
            <a:endParaRPr/>
          </a:p>
        </p:txBody>
      </p:sp>
      <p:pic>
        <p:nvPicPr>
          <p:cNvPr id="177" name="Shape 177"/>
          <p:cNvPicPr preferRelativeResize="0"/>
          <p:nvPr/>
        </p:nvPicPr>
        <p:blipFill rotWithShape="1">
          <a:blip r:embed="rId3">
            <a:alphaModFix/>
          </a:blip>
          <a:srcRect b="7381"/>
          <a:stretch/>
        </p:blipFill>
        <p:spPr>
          <a:xfrm>
            <a:off x="5135000" y="1489825"/>
            <a:ext cx="3785950" cy="2573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Machines and Factories</a:t>
            </a:r>
          </a:p>
        </p:txBody>
      </p:sp>
      <p:sp>
        <p:nvSpPr>
          <p:cNvPr id="183" name="Shape 18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u="sng"/>
              <a:t>Advantages to the </a:t>
            </a:r>
            <a:r>
              <a:rPr lang="en" u="sng">
                <a:solidFill>
                  <a:srgbClr val="FFFF00"/>
                </a:solidFill>
              </a:rPr>
              <a:t>cottage system</a:t>
            </a:r>
            <a:r>
              <a:rPr lang="en"/>
              <a:t>:  workers could look after their families at home, live in their own communities, have support of family</a:t>
            </a:r>
          </a:p>
          <a:p>
            <a:pPr lvl="0" rtl="0">
              <a:spcBef>
                <a:spcPts val="0"/>
              </a:spcBef>
              <a:buNone/>
            </a:pPr>
            <a:r>
              <a:rPr lang="en" u="sng"/>
              <a:t>Disadvantages to the </a:t>
            </a:r>
            <a:r>
              <a:rPr lang="en" u="sng">
                <a:solidFill>
                  <a:srgbClr val="FFFF00"/>
                </a:solidFill>
              </a:rPr>
              <a:t>cottage system:</a:t>
            </a:r>
            <a:r>
              <a:rPr lang="en"/>
              <a:t> poorly paid, extremely long hours, worked alone (no unions, collective bargaining, etc.), often taken advantage of employers, no control over prices</a:t>
            </a:r>
          </a:p>
          <a:p>
            <a:pPr lvl="0" rtl="0">
              <a:spcBef>
                <a:spcPts val="0"/>
              </a:spcBef>
              <a:buNone/>
            </a:pPr>
            <a:r>
              <a:rPr lang="en"/>
              <a:t>New inventions made most of the cottage industry obsolete </a:t>
            </a:r>
          </a:p>
          <a:p>
            <a:pPr lvl="0" rt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Machines and Factories</a:t>
            </a:r>
          </a:p>
        </p:txBody>
      </p:sp>
      <p:sp>
        <p:nvSpPr>
          <p:cNvPr id="189" name="Shape 18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a:t>This lead to the </a:t>
            </a:r>
            <a:r>
              <a:rPr lang="en" u="sng">
                <a:solidFill>
                  <a:srgbClr val="FFFF00"/>
                </a:solidFill>
              </a:rPr>
              <a:t>factory system</a:t>
            </a:r>
            <a:r>
              <a:rPr lang="en"/>
              <a:t>: new machines needed more space and power than homes could provide</a:t>
            </a:r>
          </a:p>
          <a:p>
            <a:pPr lvl="0" rtl="0">
              <a:spcBef>
                <a:spcPts val="0"/>
              </a:spcBef>
              <a:buNone/>
            </a:pPr>
            <a:r>
              <a:rPr lang="en"/>
              <a:t>Factories created new cities, huge clustered housing development, workers needing to commute long distances from home</a:t>
            </a:r>
          </a:p>
          <a:p>
            <a:pPr lvl="0" rtl="0">
              <a:spcBef>
                <a:spcPts val="0"/>
              </a:spcBef>
              <a:buNone/>
            </a:pPr>
            <a:r>
              <a:rPr lang="en"/>
              <a:t>Many factory owners took advantage of their workers: low wages, poor and unsafe working conditions, focussing on only profits</a:t>
            </a:r>
          </a:p>
          <a:p>
            <a:pPr lvl="0" rtl="0">
              <a:spcBef>
                <a:spcPts val="0"/>
              </a:spcBef>
              <a:buNone/>
            </a:pPr>
            <a:r>
              <a:rPr lang="en"/>
              <a:t>This then lead to child labour...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Why Britain?</a:t>
            </a:r>
          </a:p>
        </p:txBody>
      </p:sp>
      <p:sp>
        <p:nvSpPr>
          <p:cNvPr id="70" name="Shape 7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b="1">
                <a:solidFill>
                  <a:srgbClr val="00FFFF"/>
                </a:solidFill>
              </a:rPr>
              <a:t>Labour Supply</a:t>
            </a:r>
            <a:r>
              <a:rPr lang="en"/>
              <a:t>: Large population that had been growing since the 1600s, and many out of work farmers who needed new ways to provide for themselves</a:t>
            </a:r>
          </a:p>
          <a:p>
            <a:pPr lvl="0">
              <a:spcBef>
                <a:spcPts val="0"/>
              </a:spcBef>
              <a:buNone/>
            </a:pPr>
            <a:r>
              <a:rPr lang="en" b="1">
                <a:solidFill>
                  <a:srgbClr val="00FFFF"/>
                </a:solidFill>
              </a:rPr>
              <a:t>The Middle Class</a:t>
            </a:r>
            <a:r>
              <a:rPr lang="en"/>
              <a:t>: landowners and business people had important positions in governments (because of the Glorious Revolution) and brought new ideas into parliament</a:t>
            </a:r>
          </a:p>
          <a:p>
            <a:pPr lvl="0">
              <a:spcBef>
                <a:spcPts val="0"/>
              </a:spcBef>
              <a:buNone/>
            </a:pPr>
            <a:r>
              <a:rPr lang="en" b="1">
                <a:solidFill>
                  <a:srgbClr val="00FFFF"/>
                </a:solidFill>
              </a:rPr>
              <a:t>Less religious influence </a:t>
            </a:r>
            <a:r>
              <a:rPr lang="en"/>
              <a:t>- The Test Act barred religious groups from government, military, etc.</a:t>
            </a:r>
          </a:p>
          <a:p>
            <a:pPr lvl="0">
              <a:spcBef>
                <a:spcPts val="0"/>
              </a:spcBef>
              <a:buNone/>
            </a:pPr>
            <a:endParaRP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solidFill>
                  <a:srgbClr val="FFFF00"/>
                </a:solidFill>
              </a:rPr>
              <a:t>The Economy in the Revolution</a:t>
            </a:r>
          </a:p>
        </p:txBody>
      </p:sp>
      <p:sp>
        <p:nvSpPr>
          <p:cNvPr id="102" name="Shape 10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English Parliament had 2 main political parties:</a:t>
            </a:r>
          </a:p>
          <a:p>
            <a:pPr lvl="0">
              <a:spcBef>
                <a:spcPts val="0"/>
              </a:spcBef>
              <a:buNone/>
            </a:pPr>
            <a:r>
              <a:rPr lang="en" b="1">
                <a:solidFill>
                  <a:srgbClr val="FF0000"/>
                </a:solidFill>
              </a:rPr>
              <a:t>The Tories</a:t>
            </a:r>
            <a:r>
              <a:rPr lang="en"/>
              <a:t>: Rich Land owners</a:t>
            </a:r>
          </a:p>
          <a:p>
            <a:pPr lvl="0">
              <a:spcBef>
                <a:spcPts val="0"/>
              </a:spcBef>
              <a:buNone/>
            </a:pPr>
            <a:r>
              <a:rPr lang="en" b="1">
                <a:solidFill>
                  <a:srgbClr val="FF0000"/>
                </a:solidFill>
              </a:rPr>
              <a:t>The Whigs</a:t>
            </a:r>
            <a:r>
              <a:rPr lang="en"/>
              <a:t>: middle class business people</a:t>
            </a:r>
          </a:p>
          <a:p>
            <a:pPr lvl="0">
              <a:spcBef>
                <a:spcPts val="0"/>
              </a:spcBef>
              <a:buNone/>
            </a:pPr>
            <a:r>
              <a:rPr lang="en"/>
              <a:t>The Whigs caused the government to follow a “</a:t>
            </a:r>
            <a:r>
              <a:rPr lang="en">
                <a:solidFill>
                  <a:srgbClr val="00FFFF"/>
                </a:solidFill>
              </a:rPr>
              <a:t>laissez-faire</a:t>
            </a:r>
            <a:r>
              <a:rPr lang="en"/>
              <a:t>” economic policy: Business and industry would be as free as possible from government regulation</a:t>
            </a:r>
          </a:p>
          <a:p>
            <a:pPr lvl="0">
              <a:spcBef>
                <a:spcPts val="0"/>
              </a:spcBef>
              <a:buNone/>
            </a:pPr>
            <a:r>
              <a:rPr lang="en"/>
              <a:t>Where does “</a:t>
            </a:r>
            <a:r>
              <a:rPr lang="en">
                <a:solidFill>
                  <a:srgbClr val="00FFFF"/>
                </a:solidFill>
              </a:rPr>
              <a:t>laissez-faire</a:t>
            </a:r>
            <a:r>
              <a:rPr lang="en"/>
              <a:t>” belong on the political spectrum? Why did people think this would help society? How could it hurt society?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Child Labour</a:t>
            </a:r>
          </a:p>
        </p:txBody>
      </p:sp>
      <p:sp>
        <p:nvSpPr>
          <p:cNvPr id="195" name="Shape 19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a:t>Children were the greatest victims of the negative parts of work in the Industrial Revolution</a:t>
            </a:r>
          </a:p>
          <a:p>
            <a:pPr lvl="0" rtl="0">
              <a:spcBef>
                <a:spcPts val="0"/>
              </a:spcBef>
              <a:buNone/>
            </a:pPr>
            <a:r>
              <a:rPr lang="en"/>
              <a:t>They often had no choice: Education was not compulsory or free, poor families needed everyone to work</a:t>
            </a:r>
          </a:p>
          <a:p>
            <a:pPr lvl="0" rtl="0">
              <a:spcBef>
                <a:spcPts val="0"/>
              </a:spcBef>
              <a:buNone/>
            </a:pPr>
            <a:r>
              <a:rPr lang="en"/>
              <a:t>Being small and having small hands made children useful in some industries (textiles, mine shafts, chimney cleaning)</a:t>
            </a:r>
          </a:p>
          <a:p>
            <a:pPr lvl="0" rt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339775" y="338300"/>
            <a:ext cx="8656800" cy="3078900"/>
          </a:xfrm>
          <a:prstGeom prst="rect">
            <a:avLst/>
          </a:prstGeom>
        </p:spPr>
        <p:txBody>
          <a:bodyPr lIns="91425" tIns="91425" rIns="91425" bIns="91425" anchor="t" anchorCtr="0">
            <a:noAutofit/>
          </a:bodyPr>
          <a:lstStyle/>
          <a:p>
            <a:pPr lvl="0" rtl="0">
              <a:spcBef>
                <a:spcPts val="0"/>
              </a:spcBef>
              <a:buNone/>
            </a:pPr>
            <a:r>
              <a:rPr lang="en"/>
              <a:t>They suffered the same terrible working conditions as adults, affecting their growth</a:t>
            </a:r>
          </a:p>
          <a:p>
            <a:pPr lvl="0" rtl="0">
              <a:spcBef>
                <a:spcPts val="0"/>
              </a:spcBef>
              <a:buNone/>
            </a:pPr>
            <a:r>
              <a:rPr lang="en"/>
              <a:t>They were given harsh punishments and couldn’t fight for their own rights</a:t>
            </a:r>
          </a:p>
        </p:txBody>
      </p:sp>
      <p:pic>
        <p:nvPicPr>
          <p:cNvPr id="201" name="Shape 201"/>
          <p:cNvPicPr preferRelativeResize="0"/>
          <p:nvPr/>
        </p:nvPicPr>
        <p:blipFill>
          <a:blip r:embed="rId3">
            <a:alphaModFix/>
          </a:blip>
          <a:stretch>
            <a:fillRect/>
          </a:stretch>
        </p:blipFill>
        <p:spPr>
          <a:xfrm>
            <a:off x="433600" y="1562137"/>
            <a:ext cx="4762500" cy="2752725"/>
          </a:xfrm>
          <a:prstGeom prst="rect">
            <a:avLst/>
          </a:prstGeom>
          <a:noFill/>
          <a:ln>
            <a:noFill/>
          </a:ln>
        </p:spPr>
      </p:pic>
      <p:pic>
        <p:nvPicPr>
          <p:cNvPr id="202" name="Shape 202"/>
          <p:cNvPicPr preferRelativeResize="0"/>
          <p:nvPr/>
        </p:nvPicPr>
        <p:blipFill>
          <a:blip r:embed="rId4">
            <a:alphaModFix/>
          </a:blip>
          <a:stretch>
            <a:fillRect/>
          </a:stretch>
        </p:blipFill>
        <p:spPr>
          <a:xfrm>
            <a:off x="5681753" y="1512624"/>
            <a:ext cx="3049274" cy="3758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The Factory Acts</a:t>
            </a:r>
          </a:p>
        </p:txBody>
      </p:sp>
      <p:sp>
        <p:nvSpPr>
          <p:cNvPr id="208" name="Shape 20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a:t>As people started to realize the horrors that workers suffered in the factories, they tried to improve conditions</a:t>
            </a:r>
          </a:p>
          <a:p>
            <a:pPr lvl="0" rtl="0">
              <a:spcBef>
                <a:spcPts val="0"/>
              </a:spcBef>
              <a:buNone/>
            </a:pPr>
            <a:endParaRPr/>
          </a:p>
          <a:p>
            <a:pPr lvl="0" rtl="0">
              <a:spcBef>
                <a:spcPts val="0"/>
              </a:spcBef>
              <a:buNone/>
            </a:pPr>
            <a:r>
              <a:rPr lang="en"/>
              <a:t>Social reformers and workers guilds tried to band together to influence their employers, but parliament was controlled by the rich and powerful who benefitted from worker’s poor conditions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The Factory Acts</a:t>
            </a:r>
          </a:p>
        </p:txBody>
      </p:sp>
      <p:sp>
        <p:nvSpPr>
          <p:cNvPr id="214" name="Shape 214"/>
          <p:cNvSpPr txBox="1">
            <a:spLocks noGrp="1"/>
          </p:cNvSpPr>
          <p:nvPr>
            <p:ph type="body" idx="1"/>
          </p:nvPr>
        </p:nvSpPr>
        <p:spPr>
          <a:xfrm>
            <a:off x="387900" y="1489825"/>
            <a:ext cx="8368200" cy="3463200"/>
          </a:xfrm>
          <a:prstGeom prst="rect">
            <a:avLst/>
          </a:prstGeom>
        </p:spPr>
        <p:txBody>
          <a:bodyPr lIns="91425" tIns="91425" rIns="91425" bIns="91425" anchor="t" anchorCtr="0">
            <a:noAutofit/>
          </a:bodyPr>
          <a:lstStyle/>
          <a:p>
            <a:pPr lvl="0" rtl="0">
              <a:spcBef>
                <a:spcPts val="0"/>
              </a:spcBef>
              <a:buNone/>
            </a:pPr>
            <a:r>
              <a:rPr lang="en"/>
              <a:t>Eventually, the</a:t>
            </a:r>
            <a:r>
              <a:rPr lang="en">
                <a:solidFill>
                  <a:srgbClr val="FFFF00"/>
                </a:solidFill>
              </a:rPr>
              <a:t> Factory Acts </a:t>
            </a:r>
            <a:r>
              <a:rPr lang="en"/>
              <a:t>were finally created to improve the lives of working people</a:t>
            </a:r>
          </a:p>
          <a:p>
            <a:pPr marL="457200" lvl="0" indent="-228600" rtl="0">
              <a:spcBef>
                <a:spcPts val="0"/>
              </a:spcBef>
            </a:pPr>
            <a:r>
              <a:rPr lang="en"/>
              <a:t>In 1802, it was made illegal for children to work more than 12 hours </a:t>
            </a:r>
            <a:r>
              <a:rPr lang="en">
                <a:solidFill>
                  <a:srgbClr val="FF0000"/>
                </a:solidFill>
              </a:rPr>
              <a:t>STRAIGHT</a:t>
            </a:r>
            <a:r>
              <a:rPr lang="en"/>
              <a:t> in the cotton mills</a:t>
            </a:r>
          </a:p>
          <a:p>
            <a:pPr marL="457200" lvl="0" indent="-228600" rtl="0">
              <a:spcBef>
                <a:spcPts val="0"/>
              </a:spcBef>
            </a:pPr>
            <a:r>
              <a:rPr lang="en"/>
              <a:t>In 1819, it was made illegal to hire a child under </a:t>
            </a:r>
            <a:r>
              <a:rPr lang="en">
                <a:solidFill>
                  <a:srgbClr val="FF0000"/>
                </a:solidFill>
              </a:rPr>
              <a:t>9 years old</a:t>
            </a:r>
            <a:r>
              <a:rPr lang="en"/>
              <a:t> to work in textiles (Children in other jobs were not protected yet)</a:t>
            </a:r>
          </a:p>
          <a:p>
            <a:pPr marL="457200" lvl="0" indent="-228600" rtl="0">
              <a:spcBef>
                <a:spcPts val="0"/>
              </a:spcBef>
            </a:pPr>
            <a:r>
              <a:rPr lang="en"/>
              <a:t>In 1824, </a:t>
            </a:r>
            <a:r>
              <a:rPr lang="en">
                <a:solidFill>
                  <a:srgbClr val="00FFFF"/>
                </a:solidFill>
              </a:rPr>
              <a:t>workers associations </a:t>
            </a:r>
            <a:r>
              <a:rPr lang="en"/>
              <a:t>(like unions) were established and made legal</a:t>
            </a:r>
          </a:p>
          <a:p>
            <a:pPr lvl="0" rt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Women during the Industrial Revolution</a:t>
            </a:r>
          </a:p>
        </p:txBody>
      </p:sp>
      <p:sp>
        <p:nvSpPr>
          <p:cNvPr id="220" name="Shape 22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sz="2200"/>
              <a:t>Before the Industrial Age, women worked primarily in the cottage system. Married women worked alongside their husbands, and unmarried women or widows often worked for their families</a:t>
            </a:r>
          </a:p>
          <a:p>
            <a:pPr lvl="0" rtl="0">
              <a:spcBef>
                <a:spcPts val="0"/>
              </a:spcBef>
              <a:buNone/>
            </a:pPr>
            <a:r>
              <a:rPr lang="en" sz="2200"/>
              <a:t>When the cottage system ended, many women had a hard time finding other ways to provide for themselves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247375" y="275800"/>
            <a:ext cx="4478100" cy="4623300"/>
          </a:xfrm>
          <a:prstGeom prst="rect">
            <a:avLst/>
          </a:prstGeom>
        </p:spPr>
        <p:txBody>
          <a:bodyPr lIns="91425" tIns="91425" rIns="91425" bIns="91425" anchor="t" anchorCtr="0">
            <a:noAutofit/>
          </a:bodyPr>
          <a:lstStyle/>
          <a:p>
            <a:pPr lvl="0" rtl="0">
              <a:spcBef>
                <a:spcPts val="0"/>
              </a:spcBef>
              <a:buNone/>
            </a:pPr>
            <a:r>
              <a:rPr lang="en" sz="1900"/>
              <a:t>The women who stayed in the countryside didn’t have many options; landowners hired large “gangs” of women workers to do agricultural work like weeding and harvesting</a:t>
            </a:r>
          </a:p>
          <a:p>
            <a:pPr lvl="0" rtl="0">
              <a:spcBef>
                <a:spcPts val="0"/>
              </a:spcBef>
              <a:buNone/>
            </a:pPr>
            <a:r>
              <a:rPr lang="en" sz="1900"/>
              <a:t>In larger cities, women did the same hard work as men did in the factories and mines</a:t>
            </a:r>
          </a:p>
          <a:p>
            <a:pPr lvl="0" rtl="0">
              <a:spcBef>
                <a:spcPts val="0"/>
              </a:spcBef>
              <a:buNone/>
            </a:pPr>
            <a:r>
              <a:rPr lang="en" sz="1900"/>
              <a:t>Eventually, these opportunities for work led to women having more of their own income and thus more independance</a:t>
            </a:r>
          </a:p>
        </p:txBody>
      </p:sp>
      <p:pic>
        <p:nvPicPr>
          <p:cNvPr id="226" name="Shape 226"/>
          <p:cNvPicPr preferRelativeResize="0"/>
          <p:nvPr/>
        </p:nvPicPr>
        <p:blipFill>
          <a:blip r:embed="rId3">
            <a:alphaModFix/>
          </a:blip>
          <a:stretch>
            <a:fillRect/>
          </a:stretch>
        </p:blipFill>
        <p:spPr>
          <a:xfrm>
            <a:off x="4877625" y="1009612"/>
            <a:ext cx="4762500" cy="3286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The Poor and Needy</a:t>
            </a:r>
          </a:p>
        </p:txBody>
      </p:sp>
      <p:sp>
        <p:nvSpPr>
          <p:cNvPr id="232" name="Shape 23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sz="2000"/>
              <a:t>Poverty and disease were rampant in the poor parts of Britain</a:t>
            </a:r>
          </a:p>
          <a:p>
            <a:pPr lvl="0" rtl="0">
              <a:spcBef>
                <a:spcPts val="0"/>
              </a:spcBef>
              <a:buNone/>
            </a:pPr>
            <a:r>
              <a:rPr lang="en" sz="2000"/>
              <a:t>The government had the “</a:t>
            </a:r>
            <a:r>
              <a:rPr lang="en" sz="2000">
                <a:solidFill>
                  <a:srgbClr val="FFFF00"/>
                </a:solidFill>
              </a:rPr>
              <a:t>Poor Law</a:t>
            </a:r>
            <a:r>
              <a:rPr lang="en" sz="2000"/>
              <a:t>” designed to give relief to the country’s needy, but this was ineffective and unreliable</a:t>
            </a:r>
          </a:p>
          <a:p>
            <a:pPr lvl="0" rtl="0">
              <a:spcBef>
                <a:spcPts val="0"/>
              </a:spcBef>
              <a:buNone/>
            </a:pPr>
            <a:r>
              <a:rPr lang="en" sz="2000"/>
              <a:t>There was no </a:t>
            </a:r>
            <a:r>
              <a:rPr lang="en" sz="2000" u="sng"/>
              <a:t>social relief </a:t>
            </a:r>
            <a:r>
              <a:rPr lang="en" sz="2000"/>
              <a:t>set up like we have now (welfare systems, employment insurance, etc.)</a:t>
            </a:r>
          </a:p>
          <a:p>
            <a:pPr lvl="0" rtl="0">
              <a:spcBef>
                <a:spcPts val="0"/>
              </a:spcBef>
              <a:buNone/>
            </a:pP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Scotland</a:t>
            </a:r>
            <a:r>
              <a:rPr lang="en"/>
              <a:t> - Clearances</a:t>
            </a:r>
          </a:p>
        </p:txBody>
      </p:sp>
      <p:sp>
        <p:nvSpPr>
          <p:cNvPr id="238" name="Shape 238"/>
          <p:cNvSpPr txBox="1">
            <a:spLocks noGrp="1"/>
          </p:cNvSpPr>
          <p:nvPr>
            <p:ph type="body" idx="1"/>
          </p:nvPr>
        </p:nvSpPr>
        <p:spPr>
          <a:xfrm>
            <a:off x="387900" y="2280325"/>
            <a:ext cx="8201700" cy="2763600"/>
          </a:xfrm>
          <a:prstGeom prst="rect">
            <a:avLst/>
          </a:prstGeom>
        </p:spPr>
        <p:txBody>
          <a:bodyPr lIns="91425" tIns="91425" rIns="91425" bIns="91425" anchor="t" anchorCtr="0">
            <a:noAutofit/>
          </a:bodyPr>
          <a:lstStyle/>
          <a:p>
            <a:pPr lvl="0" rtl="0">
              <a:spcBef>
                <a:spcPts val="0"/>
              </a:spcBef>
              <a:buNone/>
            </a:pPr>
            <a:r>
              <a:rPr lang="en"/>
              <a:t>In Scotland, poor tenant farmers were kicked off their landowner’s farms so the land could be used for raising sheep, which would bring more money in then the farmer’s produce</a:t>
            </a:r>
          </a:p>
          <a:p>
            <a:pPr lvl="0" rtl="0">
              <a:spcBef>
                <a:spcPts val="0"/>
              </a:spcBef>
              <a:buNone/>
            </a:pPr>
            <a:r>
              <a:rPr lang="en"/>
              <a:t>This was called the “Clearances”, and  resulted in many Scots having to leave the country and seek out new lives in the cities of Britain, or overseas to the USA and Canada</a:t>
            </a:r>
          </a:p>
        </p:txBody>
      </p:sp>
      <p:pic>
        <p:nvPicPr>
          <p:cNvPr id="239" name="Shape 239"/>
          <p:cNvPicPr preferRelativeResize="0"/>
          <p:nvPr/>
        </p:nvPicPr>
        <p:blipFill>
          <a:blip r:embed="rId3">
            <a:alphaModFix/>
          </a:blip>
          <a:stretch>
            <a:fillRect/>
          </a:stretch>
        </p:blipFill>
        <p:spPr>
          <a:xfrm>
            <a:off x="5666982" y="-53325"/>
            <a:ext cx="2994643" cy="2180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FFFF00"/>
                </a:solidFill>
              </a:rPr>
              <a:t>The Irish Potato Famine</a:t>
            </a:r>
          </a:p>
        </p:txBody>
      </p:sp>
      <p:sp>
        <p:nvSpPr>
          <p:cNvPr id="245" name="Shape 24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a:t>In Ireland and other parts of Europe, potatoes were brought from the New World (North and South America)</a:t>
            </a:r>
          </a:p>
          <a:p>
            <a:pPr lvl="0" rtl="0">
              <a:spcBef>
                <a:spcPts val="0"/>
              </a:spcBef>
              <a:buNone/>
            </a:pPr>
            <a:r>
              <a:rPr lang="en"/>
              <a:t>Buy the mid 19th Century, most Irish peasants relied on potatoes everyday</a:t>
            </a:r>
          </a:p>
          <a:p>
            <a:pPr lvl="0" rtl="0">
              <a:spcBef>
                <a:spcPts val="0"/>
              </a:spcBef>
              <a:buNone/>
            </a:pPr>
            <a:r>
              <a:rPr lang="en"/>
              <a:t>In 1845, the Irish potato crop suffered a terrible disease, and this caused millions of Irish to suffer and starve</a:t>
            </a:r>
          </a:p>
          <a:p>
            <a:pPr lvl="0" rtl="0">
              <a:spcBef>
                <a:spcPts val="0"/>
              </a:spcBef>
              <a:buNone/>
            </a:pPr>
            <a:r>
              <a:rPr lang="en"/>
              <a:t>This resulted in millions of Irish having to leave the country and seek out new lives in the cities of Britain, or overseas to the USA and Canada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76" name="Shape 7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b="1">
                <a:solidFill>
                  <a:srgbClr val="00FFFF"/>
                </a:solidFill>
              </a:rPr>
              <a:t>Scientific advancements</a:t>
            </a:r>
            <a:r>
              <a:rPr lang="en"/>
              <a:t>: The British government encouraged new advances and innovations</a:t>
            </a:r>
          </a:p>
          <a:p>
            <a:pPr lvl="0">
              <a:spcBef>
                <a:spcPts val="0"/>
              </a:spcBef>
              <a:buNone/>
            </a:pPr>
            <a:r>
              <a:rPr lang="en" b="1">
                <a:solidFill>
                  <a:srgbClr val="00FFFF"/>
                </a:solidFill>
              </a:rPr>
              <a:t>Raw materials:</a:t>
            </a:r>
            <a:r>
              <a:rPr lang="en"/>
              <a:t> Britain had large deposits of raw materials such as coal</a:t>
            </a:r>
          </a:p>
          <a:p>
            <a:pPr lvl="0">
              <a:spcBef>
                <a:spcPts val="0"/>
              </a:spcBef>
              <a:buNone/>
            </a:pPr>
            <a:r>
              <a:rPr lang="en" b="1">
                <a:solidFill>
                  <a:srgbClr val="00FFFF"/>
                </a:solidFill>
              </a:rPr>
              <a:t>Colonies</a:t>
            </a:r>
            <a:r>
              <a:rPr lang="en"/>
              <a:t>: The British Empire controlled many colonies around the world. They could import raw materials from them, then sell the finished products back to them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endParaRPr/>
          </a:p>
        </p:txBody>
      </p:sp>
      <p:sp>
        <p:nvSpPr>
          <p:cNvPr id="251" name="Shape 25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endParaRPr/>
          </a:p>
        </p:txBody>
      </p:sp>
      <p:pic>
        <p:nvPicPr>
          <p:cNvPr id="252" name="Shape 252"/>
          <p:cNvPicPr preferRelativeResize="0"/>
          <p:nvPr/>
        </p:nvPicPr>
        <p:blipFill>
          <a:blip r:embed="rId3">
            <a:alphaModFix/>
          </a:blip>
          <a:stretch>
            <a:fillRect/>
          </a:stretch>
        </p:blipFill>
        <p:spPr>
          <a:xfrm>
            <a:off x="2867025" y="42862"/>
            <a:ext cx="3409950" cy="505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solidFill>
                  <a:srgbClr val="FFFF00"/>
                </a:solidFill>
              </a:rPr>
              <a:t>Agriculture</a:t>
            </a:r>
          </a:p>
        </p:txBody>
      </p:sp>
      <p:sp>
        <p:nvSpPr>
          <p:cNvPr id="82" name="Shape 8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In medieval times, landowners had small scattered strips of farm</a:t>
            </a:r>
          </a:p>
          <a:p>
            <a:pPr lvl="0">
              <a:spcBef>
                <a:spcPts val="0"/>
              </a:spcBef>
              <a:buNone/>
            </a:pPr>
            <a:r>
              <a:rPr lang="en"/>
              <a:t>This was very innefficient, so they began to combine them into large fields called “</a:t>
            </a:r>
            <a:r>
              <a:rPr lang="en" b="1">
                <a:solidFill>
                  <a:srgbClr val="00FFFF"/>
                </a:solidFill>
              </a:rPr>
              <a:t>enclosure</a:t>
            </a:r>
            <a:r>
              <a:rPr lang="en"/>
              <a:t>”</a:t>
            </a:r>
          </a:p>
          <a:p>
            <a:pPr lvl="0">
              <a:spcBef>
                <a:spcPts val="0"/>
              </a:spcBef>
              <a:buNone/>
            </a:pPr>
            <a:r>
              <a:rPr lang="en"/>
              <a:t>Enclosure meant farmers spent less time working on the land and made more profit, but this also forced small farmers to sell their farms to rich land owners</a:t>
            </a:r>
          </a:p>
          <a:p>
            <a:pPr lvl="0">
              <a:spcBef>
                <a:spcPts val="0"/>
              </a:spcBef>
              <a:buNone/>
            </a:pPr>
            <a:r>
              <a:rPr lang="en"/>
              <a:t>Enclosure turned farming into a business venture, not just a way of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solidFill>
                  <a:srgbClr val="FFFF00"/>
                </a:solidFill>
              </a:rPr>
              <a:t>Agriculture</a:t>
            </a:r>
          </a:p>
        </p:txBody>
      </p:sp>
      <p:sp>
        <p:nvSpPr>
          <p:cNvPr id="88" name="Shape 8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New breeds of sheep and other animals started to replace the old</a:t>
            </a:r>
          </a:p>
          <a:p>
            <a:pPr lvl="0">
              <a:spcBef>
                <a:spcPts val="0"/>
              </a:spcBef>
              <a:buNone/>
            </a:pPr>
            <a:r>
              <a:rPr lang="en"/>
              <a:t>People used to raise sheep and cattle for food, only wool, but now healthier animals were being raised primarily for food</a:t>
            </a:r>
          </a:p>
          <a:p>
            <a:pPr lvl="0">
              <a:spcBef>
                <a:spcPts val="0"/>
              </a:spcBef>
              <a:buNone/>
            </a:pPr>
            <a:r>
              <a:rPr lang="en"/>
              <a:t>New farming technologies helped the revolution: Jethro Tull and Lord Townshed (nicknamed “Turnip Townshed”) developed new ways of helping plants grow.</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solidFill>
                  <a:srgbClr val="FFFF00"/>
                </a:solidFill>
              </a:rPr>
              <a:t>Agriculture</a:t>
            </a:r>
          </a:p>
        </p:txBody>
      </p:sp>
      <p:sp>
        <p:nvSpPr>
          <p:cNvPr id="94" name="Shape 9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They used fertilizer (</a:t>
            </a:r>
            <a:r>
              <a:rPr lang="en" b="1">
                <a:solidFill>
                  <a:srgbClr val="4C1130"/>
                </a:solidFill>
              </a:rPr>
              <a:t>poop</a:t>
            </a:r>
            <a:r>
              <a:rPr lang="en"/>
              <a:t>!) and a machine called a “seed drill” which could be pulled by horses and plant seeds in rows. This was much faster  and less wasteful than “broadcasting” (just throwing the seeds down)</a:t>
            </a:r>
          </a:p>
          <a:p>
            <a:pPr lvl="0">
              <a:spcBef>
                <a:spcPts val="0"/>
              </a:spcBef>
              <a:buNone/>
            </a:pPr>
            <a:endParaRPr/>
          </a:p>
        </p:txBody>
      </p:sp>
      <p:pic>
        <p:nvPicPr>
          <p:cNvPr id="95" name="Shape 95"/>
          <p:cNvPicPr preferRelativeResize="0"/>
          <p:nvPr/>
        </p:nvPicPr>
        <p:blipFill>
          <a:blip r:embed="rId3">
            <a:alphaModFix/>
          </a:blip>
          <a:stretch>
            <a:fillRect/>
          </a:stretch>
        </p:blipFill>
        <p:spPr>
          <a:xfrm>
            <a:off x="1022200" y="3039512"/>
            <a:ext cx="3048000" cy="1495425"/>
          </a:xfrm>
          <a:prstGeom prst="rect">
            <a:avLst/>
          </a:prstGeom>
          <a:noFill/>
          <a:ln>
            <a:noFill/>
          </a:ln>
        </p:spPr>
      </p:pic>
      <p:pic>
        <p:nvPicPr>
          <p:cNvPr id="96" name="Shape 96"/>
          <p:cNvPicPr preferRelativeResize="0"/>
          <p:nvPr/>
        </p:nvPicPr>
        <p:blipFill>
          <a:blip r:embed="rId4">
            <a:alphaModFix/>
          </a:blip>
          <a:stretch>
            <a:fillRect/>
          </a:stretch>
        </p:blipFill>
        <p:spPr>
          <a:xfrm>
            <a:off x="5359925" y="2738475"/>
            <a:ext cx="3333750" cy="198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solidFill>
                  <a:srgbClr val="FFFF00"/>
                </a:solidFill>
              </a:rPr>
              <a:t>The Textile Industry</a:t>
            </a:r>
          </a:p>
        </p:txBody>
      </p:sp>
      <p:sp>
        <p:nvSpPr>
          <p:cNvPr id="108" name="Shape 10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Textiles: cloth and cloth products (many today are synthetic)</a:t>
            </a:r>
          </a:p>
          <a:p>
            <a:pPr lvl="0">
              <a:spcBef>
                <a:spcPts val="0"/>
              </a:spcBef>
              <a:buNone/>
            </a:pPr>
            <a:r>
              <a:rPr lang="en"/>
              <a:t>Until the 20th Century, all textiles were from plant or animals fibres</a:t>
            </a:r>
          </a:p>
          <a:p>
            <a:pPr lvl="0">
              <a:spcBef>
                <a:spcPts val="0"/>
              </a:spcBef>
              <a:buNone/>
            </a:pPr>
            <a:r>
              <a:rPr lang="en"/>
              <a:t>Britain had a climate suitable for raising sheep , and because of enclosure huge amounts of wool could be produced quickly and cheaply. British wool was high quality, and in high demand around the world</a:t>
            </a:r>
          </a:p>
          <a:p>
            <a:pPr lvl="0">
              <a:spcBef>
                <a:spcPts val="0"/>
              </a:spcBef>
              <a:buNone/>
            </a:pPr>
            <a:r>
              <a:rPr lang="en"/>
              <a:t>Colonies in the United States and then India were used to produce more wool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Textile Industry Inventions</a:t>
            </a:r>
          </a:p>
        </p:txBody>
      </p:sp>
      <p:sp>
        <p:nvSpPr>
          <p:cNvPr id="114" name="Shape 11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solidFill>
                  <a:srgbClr val="FFFF00"/>
                </a:solidFill>
              </a:rPr>
              <a:t>The Flying Shuttle </a:t>
            </a:r>
            <a:r>
              <a:rPr lang="en"/>
              <a:t>invented by John Kay: weaving could be done much faster and was operated by just one person</a:t>
            </a:r>
          </a:p>
          <a:p>
            <a:pPr lvl="0">
              <a:spcBef>
                <a:spcPts val="0"/>
              </a:spcBef>
              <a:buNone/>
            </a:pPr>
            <a:endParaRPr/>
          </a:p>
          <a:p>
            <a:pPr lvl="0">
              <a:spcBef>
                <a:spcPts val="0"/>
              </a:spcBef>
              <a:buNone/>
            </a:pPr>
            <a:endParaRPr/>
          </a:p>
        </p:txBody>
      </p:sp>
      <p:pic>
        <p:nvPicPr>
          <p:cNvPr id="115" name="Shape 115"/>
          <p:cNvPicPr preferRelativeResize="0"/>
          <p:nvPr/>
        </p:nvPicPr>
        <p:blipFill>
          <a:blip r:embed="rId3">
            <a:alphaModFix/>
          </a:blip>
          <a:stretch>
            <a:fillRect/>
          </a:stretch>
        </p:blipFill>
        <p:spPr>
          <a:xfrm>
            <a:off x="2605749" y="2235299"/>
            <a:ext cx="4141800" cy="2452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Textile Industry Inventions</a:t>
            </a:r>
          </a:p>
        </p:txBody>
      </p:sp>
      <p:sp>
        <p:nvSpPr>
          <p:cNvPr id="121" name="Shape 12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The </a:t>
            </a:r>
            <a:r>
              <a:rPr lang="en">
                <a:solidFill>
                  <a:srgbClr val="FFFF00"/>
                </a:solidFill>
              </a:rPr>
              <a:t>Spinning Jenny </a:t>
            </a:r>
            <a:r>
              <a:rPr lang="en"/>
              <a:t>invented by James Hargreaves (named after his wife): driven by a hand cranked wheel, allowed a spinner to do the work of several</a:t>
            </a:r>
          </a:p>
        </p:txBody>
      </p:sp>
      <p:pic>
        <p:nvPicPr>
          <p:cNvPr id="122" name="Shape 122"/>
          <p:cNvPicPr preferRelativeResize="0"/>
          <p:nvPr/>
        </p:nvPicPr>
        <p:blipFill>
          <a:blip r:embed="rId3">
            <a:alphaModFix/>
          </a:blip>
          <a:stretch>
            <a:fillRect/>
          </a:stretch>
        </p:blipFill>
        <p:spPr>
          <a:xfrm>
            <a:off x="2732870" y="2305000"/>
            <a:ext cx="3294024" cy="2719325"/>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1596</Words>
  <Application>Microsoft Office PowerPoint</Application>
  <PresentationFormat>On-screen Show (16:9)</PresentationFormat>
  <Paragraphs>104</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Roboto Slab</vt:lpstr>
      <vt:lpstr>Roboto</vt:lpstr>
      <vt:lpstr>marina</vt:lpstr>
      <vt:lpstr>The Industrial Revolution</vt:lpstr>
      <vt:lpstr>Why Britain?</vt:lpstr>
      <vt:lpstr>PowerPoint Presentation</vt:lpstr>
      <vt:lpstr>Agriculture</vt:lpstr>
      <vt:lpstr>Agriculture</vt:lpstr>
      <vt:lpstr>Agriculture</vt:lpstr>
      <vt:lpstr>The Textile Industry</vt:lpstr>
      <vt:lpstr>Textile Industry Inventions</vt:lpstr>
      <vt:lpstr>Textile Industry Inventions</vt:lpstr>
      <vt:lpstr>Textile Industry Inventions</vt:lpstr>
      <vt:lpstr>Textile Industry Inventions</vt:lpstr>
      <vt:lpstr>The Steam Engine</vt:lpstr>
      <vt:lpstr>Iron and Coal Industries</vt:lpstr>
      <vt:lpstr>Transportation</vt:lpstr>
      <vt:lpstr>Macadam Roads</vt:lpstr>
      <vt:lpstr>PowerPoint Presentation</vt:lpstr>
      <vt:lpstr>Machines and Factories</vt:lpstr>
      <vt:lpstr>Machines and Factories</vt:lpstr>
      <vt:lpstr>Machines and Factories</vt:lpstr>
      <vt:lpstr>The Economy in the Revolution</vt:lpstr>
      <vt:lpstr>Child Labour</vt:lpstr>
      <vt:lpstr>PowerPoint Presentation</vt:lpstr>
      <vt:lpstr>The Factory Acts</vt:lpstr>
      <vt:lpstr>The Factory Acts</vt:lpstr>
      <vt:lpstr>Women during the Industrial Revolution</vt:lpstr>
      <vt:lpstr>PowerPoint Presentation</vt:lpstr>
      <vt:lpstr>The Poor and Needy</vt:lpstr>
      <vt:lpstr>Scotland - Clearances</vt:lpstr>
      <vt:lpstr>The Irish Potato Famine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dc:title>
  <cp:lastModifiedBy>Windows User</cp:lastModifiedBy>
  <cp:revision>1</cp:revision>
  <dcterms:modified xsi:type="dcterms:W3CDTF">2017-06-08T22:44:20Z</dcterms:modified>
</cp:coreProperties>
</file>