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0" r:id="rId3"/>
    <p:sldId id="261" r:id="rId4"/>
    <p:sldId id="256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5CB00-8CE6-4F77-B359-35C09816F064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4C246-4A8C-4296-8771-AF94DC76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16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58C1-7692-4636-85CE-2485544B0F55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FCBA-C1E7-4F7C-8DFD-82671D97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7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58C1-7692-4636-85CE-2485544B0F55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FCBA-C1E7-4F7C-8DFD-82671D97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22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58C1-7692-4636-85CE-2485544B0F55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FCBA-C1E7-4F7C-8DFD-82671D97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7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58C1-7692-4636-85CE-2485544B0F55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FCBA-C1E7-4F7C-8DFD-82671D97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32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58C1-7692-4636-85CE-2485544B0F55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FCBA-C1E7-4F7C-8DFD-82671D97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9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58C1-7692-4636-85CE-2485544B0F55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FCBA-C1E7-4F7C-8DFD-82671D97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8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58C1-7692-4636-85CE-2485544B0F55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FCBA-C1E7-4F7C-8DFD-82671D97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25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58C1-7692-4636-85CE-2485544B0F55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FCBA-C1E7-4F7C-8DFD-82671D97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6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58C1-7692-4636-85CE-2485544B0F55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FCBA-C1E7-4F7C-8DFD-82671D97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48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58C1-7692-4636-85CE-2485544B0F55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FCBA-C1E7-4F7C-8DFD-82671D97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5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58C1-7692-4636-85CE-2485544B0F55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FCBA-C1E7-4F7C-8DFD-82671D97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E58C1-7692-4636-85CE-2485544B0F55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FCBA-C1E7-4F7C-8DFD-82671D97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3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2852936"/>
            <a:ext cx="48245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Connotation:</a:t>
            </a:r>
          </a:p>
          <a:p>
            <a:endParaRPr lang="en-CA" sz="2400" dirty="0" smtClean="0"/>
          </a:p>
          <a:p>
            <a:endParaRPr lang="en-CA" sz="2400" dirty="0"/>
          </a:p>
          <a:p>
            <a:r>
              <a:rPr lang="en-CA" sz="2400" dirty="0" smtClean="0"/>
              <a:t>Denotation: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75556" y="610559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800" b="1" dirty="0" smtClean="0">
                <a:latin typeface="Arial Narrow" panose="020B0606020202030204" pitchFamily="34" charset="0"/>
              </a:rPr>
              <a:t>Looking for CONNOTATION in POETRY</a:t>
            </a:r>
            <a:endParaRPr lang="en-US" sz="4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01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2852936"/>
            <a:ext cx="48245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Connotation: the feeling associated with the word</a:t>
            </a:r>
          </a:p>
          <a:p>
            <a:endParaRPr lang="en-CA" sz="2400" dirty="0"/>
          </a:p>
          <a:p>
            <a:r>
              <a:rPr lang="en-CA" sz="2400" dirty="0" smtClean="0"/>
              <a:t>Denotation: the dictionary definition of a word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75556" y="603152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800" b="1" dirty="0" smtClean="0">
                <a:latin typeface="Arial Narrow" panose="020B0606020202030204" pitchFamily="34" charset="0"/>
              </a:rPr>
              <a:t>Looking for CONNOTATION in POETRY</a:t>
            </a:r>
            <a:endParaRPr lang="en-US" sz="4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46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2852936"/>
            <a:ext cx="48245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Connotation: the feeling associated with the word</a:t>
            </a:r>
          </a:p>
          <a:p>
            <a:endParaRPr lang="en-CA" sz="2400" dirty="0"/>
          </a:p>
          <a:p>
            <a:r>
              <a:rPr lang="en-CA" sz="2400" dirty="0" smtClean="0"/>
              <a:t>Denotation: the dictionary definition of a word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75556" y="603152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800" b="1" dirty="0" smtClean="0">
                <a:latin typeface="Arial Narrow" panose="020B0606020202030204" pitchFamily="34" charset="0"/>
              </a:rPr>
              <a:t>Looking for CONNOTATION in POETRY</a:t>
            </a:r>
            <a:endParaRPr lang="en-US" sz="4800" b="1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4793" y="5373216"/>
            <a:ext cx="8191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Think: Which is nicer to use?  </a:t>
            </a:r>
            <a:r>
              <a:rPr lang="en-CA" sz="2800" i="1" dirty="0" smtClean="0"/>
              <a:t>House</a:t>
            </a:r>
            <a:r>
              <a:rPr lang="en-CA" dirty="0" smtClean="0"/>
              <a:t> or </a:t>
            </a:r>
            <a:r>
              <a:rPr lang="en-CA" sz="2800" i="1" dirty="0" smtClean="0"/>
              <a:t>home</a:t>
            </a:r>
            <a:r>
              <a:rPr lang="en-CA" dirty="0" smtClean="0"/>
              <a:t> </a:t>
            </a:r>
            <a:r>
              <a:rPr lang="en-CA" sz="2000" dirty="0" smtClean="0"/>
              <a:t>when </a:t>
            </a:r>
            <a:r>
              <a:rPr lang="en-CA" dirty="0" smtClean="0"/>
              <a:t>describing where you live?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8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2708920"/>
            <a:ext cx="62646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dirty="0" smtClean="0"/>
              <a:t>The apparition of these faces in a crowd;</a:t>
            </a:r>
            <a:br>
              <a:rPr lang="en-CA" sz="2800" dirty="0" smtClean="0"/>
            </a:br>
            <a:r>
              <a:rPr lang="en-CA" sz="2800" dirty="0" smtClean="0"/>
              <a:t>Petals on a wet, black bough.</a:t>
            </a:r>
          </a:p>
        </p:txBody>
      </p:sp>
    </p:spTree>
    <p:extLst>
      <p:ext uri="{BB962C8B-B14F-4D97-AF65-F5344CB8AC3E}">
        <p14:creationId xmlns:p14="http://schemas.microsoft.com/office/powerpoint/2010/main" val="402241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50934" y="2276872"/>
            <a:ext cx="62646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dirty="0" smtClean="0"/>
              <a:t>In a Station of the Metro</a:t>
            </a:r>
          </a:p>
          <a:p>
            <a:r>
              <a:rPr lang="en-CA" sz="2800" dirty="0" smtClean="0"/>
              <a:t>The apparition of these faces in a crowd;</a:t>
            </a:r>
            <a:br>
              <a:rPr lang="en-CA" sz="2800" dirty="0" smtClean="0"/>
            </a:br>
            <a:r>
              <a:rPr lang="en-CA" sz="2800" dirty="0" smtClean="0"/>
              <a:t>Petals on a wet, black bough.</a:t>
            </a:r>
          </a:p>
          <a:p>
            <a:endParaRPr lang="en-CA" sz="2800" dirty="0"/>
          </a:p>
          <a:p>
            <a:r>
              <a:rPr lang="en-CA" sz="2800" dirty="0" smtClean="0"/>
              <a:t>- Ezra Pound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94078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262902"/>
            <a:ext cx="756083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 smtClean="0">
                <a:latin typeface="Arial Narrow" panose="020B0606020202030204" pitchFamily="34" charset="0"/>
              </a:rPr>
              <a:t>With your poem poster:</a:t>
            </a:r>
          </a:p>
          <a:p>
            <a:endParaRPr lang="en-CA" dirty="0"/>
          </a:p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Underline important words that have interesting CONNOTATION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Record on the side what the CONNOTATIONS for these words are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Come </a:t>
            </a:r>
            <a:r>
              <a:rPr lang="en-CA" sz="2000" dirty="0" smtClean="0"/>
              <a:t>up with a TITLE for your poem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Be able to explain how CONNOTATION helped you understand the </a:t>
            </a:r>
            <a:r>
              <a:rPr lang="en-CA" sz="2000" dirty="0" smtClean="0"/>
              <a:t>poem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Mark the rhyme scheme for your poem</a:t>
            </a:r>
            <a:endParaRPr lang="en-CA" sz="2000" dirty="0" smtClean="0"/>
          </a:p>
          <a:p>
            <a:pPr marL="342900" indent="-342900">
              <a:buFont typeface="+mj-lt"/>
              <a:buAutoNum type="arabicPeriod"/>
            </a:pPr>
            <a:endParaRPr lang="en-CA" sz="2000" dirty="0"/>
          </a:p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Your group will be presenting your poem, the new title, and some important words to the class; after, we will be looking at the </a:t>
            </a:r>
            <a:r>
              <a:rPr lang="en-CA" sz="2000" dirty="0" smtClean="0"/>
              <a:t>original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5722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9294"/>
            <a:ext cx="9144597" cy="6740307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CA" b="1" dirty="0" smtClean="0"/>
              <a:t>Caged Bird</a:t>
            </a:r>
          </a:p>
          <a:p>
            <a:r>
              <a:rPr lang="en-CA" dirty="0" smtClean="0"/>
              <a:t>The free bird leaps</a:t>
            </a:r>
            <a:br>
              <a:rPr lang="en-CA" dirty="0" smtClean="0"/>
            </a:br>
            <a:r>
              <a:rPr lang="en-CA" dirty="0" smtClean="0"/>
              <a:t>on the back of the wind</a:t>
            </a:r>
            <a:br>
              <a:rPr lang="en-CA" dirty="0" smtClean="0"/>
            </a:br>
            <a:r>
              <a:rPr lang="en-CA" dirty="0" smtClean="0"/>
              <a:t>and floats downstream</a:t>
            </a:r>
            <a:br>
              <a:rPr lang="en-CA" dirty="0" smtClean="0"/>
            </a:br>
            <a:r>
              <a:rPr lang="en-CA" dirty="0" smtClean="0"/>
              <a:t>till the current ends</a:t>
            </a:r>
            <a:br>
              <a:rPr lang="en-CA" dirty="0" smtClean="0"/>
            </a:br>
            <a:r>
              <a:rPr lang="en-CA" dirty="0" smtClean="0"/>
              <a:t>and dips his wings</a:t>
            </a:r>
            <a:br>
              <a:rPr lang="en-CA" dirty="0" smtClean="0"/>
            </a:br>
            <a:r>
              <a:rPr lang="en-CA" dirty="0" smtClean="0"/>
              <a:t>in the orange sun rays</a:t>
            </a:r>
            <a:br>
              <a:rPr lang="en-CA" dirty="0" smtClean="0"/>
            </a:br>
            <a:r>
              <a:rPr lang="en-CA" dirty="0" smtClean="0"/>
              <a:t>and dares to claim the sky.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But a bird that stalks</a:t>
            </a:r>
            <a:br>
              <a:rPr lang="en-CA" dirty="0" smtClean="0"/>
            </a:br>
            <a:r>
              <a:rPr lang="en-CA" dirty="0" smtClean="0"/>
              <a:t>down his narrow cage</a:t>
            </a:r>
            <a:br>
              <a:rPr lang="en-CA" dirty="0" smtClean="0"/>
            </a:br>
            <a:r>
              <a:rPr lang="en-CA" dirty="0" smtClean="0"/>
              <a:t>can seldom see through</a:t>
            </a:r>
            <a:br>
              <a:rPr lang="en-CA" dirty="0" smtClean="0"/>
            </a:br>
            <a:r>
              <a:rPr lang="en-CA" dirty="0" smtClean="0"/>
              <a:t>his bars of rage</a:t>
            </a:r>
            <a:br>
              <a:rPr lang="en-CA" dirty="0" smtClean="0"/>
            </a:br>
            <a:r>
              <a:rPr lang="en-CA" dirty="0" smtClean="0"/>
              <a:t>his wings are clipped and</a:t>
            </a:r>
            <a:br>
              <a:rPr lang="en-CA" dirty="0" smtClean="0"/>
            </a:br>
            <a:r>
              <a:rPr lang="en-CA" dirty="0" smtClean="0"/>
              <a:t>his feet are tied</a:t>
            </a:r>
            <a:br>
              <a:rPr lang="en-CA" dirty="0" smtClean="0"/>
            </a:br>
            <a:r>
              <a:rPr lang="en-CA" dirty="0" smtClean="0"/>
              <a:t>so he opens his throat to sing.</a:t>
            </a:r>
          </a:p>
          <a:p>
            <a:endParaRPr lang="en-CA" dirty="0"/>
          </a:p>
          <a:p>
            <a:r>
              <a:rPr lang="en-CA" dirty="0" smtClean="0"/>
              <a:t>The caged bird sings</a:t>
            </a:r>
            <a:br>
              <a:rPr lang="en-CA" dirty="0" smtClean="0"/>
            </a:br>
            <a:r>
              <a:rPr lang="en-CA" dirty="0" smtClean="0"/>
              <a:t>with fearful trill</a:t>
            </a:r>
            <a:br>
              <a:rPr lang="en-CA" dirty="0" smtClean="0"/>
            </a:br>
            <a:r>
              <a:rPr lang="en-CA" dirty="0" smtClean="0"/>
              <a:t>of the things unknown</a:t>
            </a:r>
            <a:br>
              <a:rPr lang="en-CA" dirty="0" smtClean="0"/>
            </a:br>
            <a:r>
              <a:rPr lang="en-CA" dirty="0" smtClean="0"/>
              <a:t>but longed for still</a:t>
            </a:r>
            <a:br>
              <a:rPr lang="en-CA" dirty="0" smtClean="0"/>
            </a:br>
            <a:r>
              <a:rPr lang="en-CA" dirty="0" smtClean="0"/>
              <a:t>and his tune is heard</a:t>
            </a:r>
            <a:br>
              <a:rPr lang="en-CA" dirty="0" smtClean="0"/>
            </a:br>
            <a:r>
              <a:rPr lang="en-CA" dirty="0" smtClean="0"/>
              <a:t>on the distant hill </a:t>
            </a:r>
            <a:br>
              <a:rPr lang="en-CA" dirty="0" smtClean="0"/>
            </a:br>
            <a:r>
              <a:rPr lang="en-CA" dirty="0" smtClean="0"/>
              <a:t>for the caged bird</a:t>
            </a:r>
            <a:br>
              <a:rPr lang="en-CA" dirty="0" smtClean="0"/>
            </a:br>
            <a:r>
              <a:rPr lang="en-CA" dirty="0" smtClean="0"/>
              <a:t>sings of freedom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The free bird thinks of another breeze</a:t>
            </a:r>
            <a:br>
              <a:rPr lang="en-CA" dirty="0" smtClean="0"/>
            </a:br>
            <a:r>
              <a:rPr lang="en-CA" dirty="0" smtClean="0"/>
              <a:t>and the trade winds soft through the sighing trees</a:t>
            </a:r>
            <a:br>
              <a:rPr lang="en-CA" dirty="0" smtClean="0"/>
            </a:br>
            <a:r>
              <a:rPr lang="en-CA" dirty="0" smtClean="0"/>
              <a:t>and the fat worms waiting on a dawn-bright lawn</a:t>
            </a:r>
            <a:br>
              <a:rPr lang="en-CA" dirty="0" smtClean="0"/>
            </a:br>
            <a:r>
              <a:rPr lang="en-CA" dirty="0" smtClean="0"/>
              <a:t>and he names the sky his own.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But a caged bird stands on the grave of dreams</a:t>
            </a:r>
            <a:br>
              <a:rPr lang="en-CA" dirty="0" smtClean="0"/>
            </a:br>
            <a:r>
              <a:rPr lang="en-CA" dirty="0" smtClean="0"/>
              <a:t>his shadow shouts on a nightmare scream</a:t>
            </a:r>
            <a:br>
              <a:rPr lang="en-CA" dirty="0" smtClean="0"/>
            </a:br>
            <a:r>
              <a:rPr lang="en-CA" dirty="0" smtClean="0"/>
              <a:t>his wings are clipped and his feet are tied</a:t>
            </a:r>
            <a:br>
              <a:rPr lang="en-CA" dirty="0" smtClean="0"/>
            </a:br>
            <a:r>
              <a:rPr lang="en-CA" dirty="0" smtClean="0"/>
              <a:t>so he opens his throat to sing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The caged bird sings</a:t>
            </a:r>
            <a:br>
              <a:rPr lang="en-CA" dirty="0" smtClean="0"/>
            </a:br>
            <a:r>
              <a:rPr lang="en-CA" dirty="0" smtClean="0"/>
              <a:t>with a fearful trill</a:t>
            </a:r>
            <a:br>
              <a:rPr lang="en-CA" dirty="0" smtClean="0"/>
            </a:br>
            <a:r>
              <a:rPr lang="en-CA" dirty="0" smtClean="0"/>
              <a:t>of things unknown</a:t>
            </a:r>
            <a:br>
              <a:rPr lang="en-CA" dirty="0" smtClean="0"/>
            </a:br>
            <a:r>
              <a:rPr lang="en-CA" dirty="0" smtClean="0"/>
              <a:t>but longed for still</a:t>
            </a:r>
            <a:br>
              <a:rPr lang="en-CA" dirty="0" smtClean="0"/>
            </a:br>
            <a:r>
              <a:rPr lang="en-CA" dirty="0" smtClean="0"/>
              <a:t>and his tune is heard</a:t>
            </a:r>
            <a:br>
              <a:rPr lang="en-CA" dirty="0" smtClean="0"/>
            </a:br>
            <a:r>
              <a:rPr lang="en-CA" dirty="0" smtClean="0"/>
              <a:t>on the distant hill</a:t>
            </a:r>
            <a:br>
              <a:rPr lang="en-CA" dirty="0" smtClean="0"/>
            </a:br>
            <a:r>
              <a:rPr lang="en-CA" dirty="0" smtClean="0"/>
              <a:t>for the caged bird</a:t>
            </a:r>
            <a:br>
              <a:rPr lang="en-CA" dirty="0" smtClean="0"/>
            </a:br>
            <a:r>
              <a:rPr lang="en-CA" dirty="0" smtClean="0"/>
              <a:t>sings of freedom. </a:t>
            </a:r>
          </a:p>
          <a:p>
            <a:endParaRPr lang="en-CA" dirty="0"/>
          </a:p>
          <a:p>
            <a:r>
              <a:rPr lang="en-CA" dirty="0" smtClean="0"/>
              <a:t>- Maya Angelou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66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176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</cp:revision>
  <dcterms:created xsi:type="dcterms:W3CDTF">2016-03-03T20:53:27Z</dcterms:created>
  <dcterms:modified xsi:type="dcterms:W3CDTF">2016-04-28T19:29:55Z</dcterms:modified>
</cp:coreProperties>
</file>